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01" r:id="rId3"/>
    <p:sldId id="257" r:id="rId5"/>
    <p:sldId id="1017" r:id="rId6"/>
    <p:sldId id="292" r:id="rId7"/>
    <p:sldId id="972" r:id="rId8"/>
    <p:sldId id="973" r:id="rId9"/>
    <p:sldId id="975" r:id="rId10"/>
    <p:sldId id="284" r:id="rId11"/>
    <p:sldId id="1016" r:id="rId12"/>
    <p:sldId id="295" r:id="rId13"/>
    <p:sldId id="302" r:id="rId14"/>
    <p:sldId id="305" r:id="rId15"/>
    <p:sldId id="306" r:id="rId16"/>
    <p:sldId id="309" r:id="rId17"/>
    <p:sldId id="307" r:id="rId18"/>
    <p:sldId id="985" r:id="rId19"/>
    <p:sldId id="976" r:id="rId20"/>
    <p:sldId id="987" r:id="rId21"/>
    <p:sldId id="988" r:id="rId22"/>
    <p:sldId id="989" r:id="rId23"/>
    <p:sldId id="990" r:id="rId24"/>
    <p:sldId id="991" r:id="rId25"/>
    <p:sldId id="992" r:id="rId26"/>
    <p:sldId id="993" r:id="rId27"/>
    <p:sldId id="994" r:id="rId28"/>
    <p:sldId id="1007" r:id="rId29"/>
    <p:sldId id="1009" r:id="rId30"/>
    <p:sldId id="1015" r:id="rId31"/>
  </p:sldIdLst>
  <p:sldSz cx="9144000" cy="5143500" type="screen16x9"/>
  <p:notesSz cx="6858000" cy="9144000"/>
  <p:embeddedFontLst>
    <p:embeddedFont>
      <p:font typeface="微软雅黑" panose="020B0503020204020204" pitchFamily="34" charset="-122"/>
      <p:regular r:id="rId35"/>
    </p:embeddedFont>
    <p:embeddedFont>
      <p:font typeface="标准粗黑" panose="02000503000000000000" charset="-122"/>
      <p:regular r:id="rId36"/>
    </p:embeddedFont>
    <p:embeddedFont>
      <p:font typeface="Calibri" panose="020F0502020204030204" pitchFamily="34" charset="0"/>
      <p:regular r:id="rId37"/>
      <p:bold r:id="rId38"/>
      <p:italic r:id="rId39"/>
      <p:boldItalic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02" userDrawn="1">
          <p15:clr>
            <a:srgbClr val="A4A3A4"/>
          </p15:clr>
        </p15:guide>
        <p15:guide id="2" pos="2827" userDrawn="1">
          <p15:clr>
            <a:srgbClr val="A4A3A4"/>
          </p15:clr>
        </p15:guide>
        <p15:guide id="1" orient="horz" pos="1602" userDrawn="1">
          <p15:clr>
            <a:srgbClr val="A4A3A4"/>
          </p15:clr>
        </p15:guide>
        <p15:guide id="3" orient="horz" pos="1602" userDrawn="1">
          <p15:clr>
            <a:srgbClr val="A4A3A4"/>
          </p15:clr>
        </p15:guide>
        <p15:guide id="4" pos="278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EAEAEA"/>
    <a:srgbClr val="FAFAFA"/>
    <a:srgbClr val="CBDCE7"/>
    <a:srgbClr val="E5E6E8"/>
    <a:srgbClr val="E1E2E4"/>
    <a:srgbClr val="E2E2E2"/>
    <a:srgbClr val="D8D8D8"/>
    <a:srgbClr val="94D9D7"/>
    <a:srgbClr val="B88E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86957" autoAdjust="0"/>
  </p:normalViewPr>
  <p:slideViewPr>
    <p:cSldViewPr snapToGrid="0" showGuides="1">
      <p:cViewPr varScale="1">
        <p:scale>
          <a:sx n="83" d="100"/>
          <a:sy n="83" d="100"/>
        </p:scale>
        <p:origin x="30" y="30"/>
      </p:cViewPr>
      <p:guideLst>
        <p:guide orient="horz" pos="1602"/>
        <p:guide pos="2827"/>
        <p:guide orient="horz" pos="1602"/>
        <p:guide orient="horz" pos="1602"/>
        <p:guide pos="278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116.xml"/><Relationship Id="rId40" Type="http://schemas.openxmlformats.org/officeDocument/2006/relationships/font" Target="fonts/font6.fntdata"/><Relationship Id="rId4" Type="http://schemas.openxmlformats.org/officeDocument/2006/relationships/notesMaster" Target="notesMasters/notesMaster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ysterious\Desktop\szdx\2024&#23454;&#39564;&#31454;&#36187;\&#23454;&#39564;&#25968;&#2545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680" b="1" i="0" u="none" strike="noStrike" kern="1200" baseline="0">
                <a:solidFill>
                  <a:schemeClr val="tx1">
                    <a:lumMod val="75000"/>
                    <a:lumOff val="25000"/>
                  </a:schemeClr>
                </a:solidFill>
                <a:latin typeface="+mn-lt"/>
                <a:ea typeface="+mn-ea"/>
                <a:cs typeface="+mn-cs"/>
              </a:defRPr>
            </a:pPr>
            <a:r>
              <a:rPr lang="zh-CN" altLang="en-US" sz="1680"/>
              <a:t>不同方法测量的碘酸铜的溶度积</a:t>
            </a:r>
            <a:endParaRPr lang="zh-CN" altLang="en-US" sz="1680"/>
          </a:p>
          <a:p>
            <a:pPr defTabSz="914400">
              <a:defRPr lang="zh-CN" sz="1680" b="1" i="0" u="none" strike="noStrike" kern="1200" baseline="0">
                <a:solidFill>
                  <a:schemeClr val="tx1">
                    <a:lumMod val="75000"/>
                    <a:lumOff val="25000"/>
                  </a:schemeClr>
                </a:solidFill>
                <a:latin typeface="+mn-lt"/>
                <a:ea typeface="+mn-ea"/>
                <a:cs typeface="+mn-cs"/>
              </a:defRPr>
            </a:pPr>
            <a:endParaRPr lang="zh-CN" altLang="en-US" sz="1680"/>
          </a:p>
        </c:rich>
      </c:tx>
      <c:layout>
        <c:manualLayout>
          <c:xMode val="edge"/>
          <c:yMode val="edge"/>
          <c:x val="0.219583867476932"/>
          <c:y val="0.0471376007531871"/>
        </c:manualLayout>
      </c:layout>
      <c:overlay val="0"/>
      <c:spPr>
        <a:noFill/>
        <a:ln>
          <a:noFill/>
        </a:ln>
        <a:effectLst/>
      </c:spPr>
    </c:title>
    <c:autoTitleDeleted val="0"/>
    <c:plotArea>
      <c:layout>
        <c:manualLayout>
          <c:layoutTarget val="inner"/>
          <c:xMode val="edge"/>
          <c:yMode val="edge"/>
          <c:x val="0.140397215397215"/>
          <c:y val="0.20064334539606"/>
          <c:w val="0.838104013104013"/>
          <c:h val="0.501326899879373"/>
        </c:manualLayout>
      </c:layout>
      <c:scatterChart>
        <c:scatterStyle val="smoothMarker"/>
        <c:varyColors val="0"/>
        <c:ser>
          <c:idx val="0"/>
          <c:order val="0"/>
          <c:tx>
            <c:strRef>
              <c:f>"甘氨酸"</c:f>
              <c:strCache>
                <c:ptCount val="1"/>
                <c:pt idx="0">
                  <c:v>甘氨酸</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xVal>
            <c:numRef>
              <c:f>[实验数据.xlsx]Sheet1!$E$90:$E$101</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[实验数据.xlsx]Sheet1!$K$90:$K$101</c:f>
              <c:numCache>
                <c:formatCode>General</c:formatCode>
                <c:ptCount val="12"/>
                <c:pt idx="0">
                  <c:v>4.5212</c:v>
                </c:pt>
                <c:pt idx="1">
                  <c:v>4.5212</c:v>
                </c:pt>
                <c:pt idx="2">
                  <c:v>4.6295</c:v>
                </c:pt>
                <c:pt idx="3">
                  <c:v>4.6259</c:v>
                </c:pt>
                <c:pt idx="4" c:formatCode="0.0000_ ">
                  <c:v>4.965</c:v>
                </c:pt>
                <c:pt idx="5">
                  <c:v>4.8711</c:v>
                </c:pt>
                <c:pt idx="6">
                  <c:v>4.9651</c:v>
                </c:pt>
                <c:pt idx="7">
                  <c:v>5.0804</c:v>
                </c:pt>
                <c:pt idx="8">
                  <c:v>4.8515</c:v>
                </c:pt>
                <c:pt idx="9" c:formatCode="0.0000_ ">
                  <c:v>4.965</c:v>
                </c:pt>
                <c:pt idx="10">
                  <c:v>4.8515</c:v>
                </c:pt>
                <c:pt idx="11">
                  <c:v>4.8711</c:v>
                </c:pt>
              </c:numCache>
            </c:numRef>
          </c:yVal>
          <c:smooth val="1"/>
        </c:ser>
        <c:ser>
          <c:idx val="1"/>
          <c:order val="1"/>
          <c:tx>
            <c:strRef>
              <c:f>"碘量法"</c:f>
              <c:strCache>
                <c:ptCount val="1"/>
                <c:pt idx="0">
                  <c:v>碘量法</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elete val="1"/>
          </c:dLbls>
          <c:xVal>
            <c:numRef>
              <c:f>[实验数据.xlsx]Sheet1!$E$90:$E$101</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[实验数据.xlsx]Sheet1!$N$90:$N$101</c:f>
              <c:numCache>
                <c:formatCode>General</c:formatCode>
                <c:ptCount val="12"/>
                <c:pt idx="0">
                  <c:v>5.4057</c:v>
                </c:pt>
                <c:pt idx="1">
                  <c:v>5.4287</c:v>
                </c:pt>
                <c:pt idx="2">
                  <c:v>5.9407</c:v>
                </c:pt>
                <c:pt idx="3">
                  <c:v>5.9291</c:v>
                </c:pt>
                <c:pt idx="4">
                  <c:v>5.6831</c:v>
                </c:pt>
                <c:pt idx="5">
                  <c:v>5.9197</c:v>
                </c:pt>
                <c:pt idx="6">
                  <c:v>6.0145</c:v>
                </c:pt>
                <c:pt idx="7">
                  <c:v>6.3188</c:v>
                </c:pt>
                <c:pt idx="8" c:formatCode="0.0000_ ">
                  <c:v>6.448</c:v>
                </c:pt>
                <c:pt idx="9">
                  <c:v>6.4658</c:v>
                </c:pt>
                <c:pt idx="10">
                  <c:v>6.3428</c:v>
                </c:pt>
                <c:pt idx="11">
                  <c:v>6.3729</c:v>
                </c:pt>
              </c:numCache>
            </c:numRef>
          </c:yVal>
          <c:smooth val="1"/>
        </c:ser>
        <c:ser>
          <c:idx val="2"/>
          <c:order val="2"/>
          <c:tx>
            <c:strRef>
              <c:f>"氨水"</c:f>
              <c:strCache>
                <c:ptCount val="1"/>
                <c:pt idx="0">
                  <c:v>氨水</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dLbls>
            <c:delete val="1"/>
          </c:dLbls>
          <c:xVal>
            <c:numRef>
              <c:f>[实验数据.xlsx]Sheet1!$E$90:$E$101</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xVal>
          <c:yVal>
            <c:numRef>
              <c:f>[实验数据.xlsx]Sheet1!$Q$90:$Q$101</c:f>
              <c:numCache>
                <c:formatCode>General</c:formatCode>
                <c:ptCount val="12"/>
                <c:pt idx="0">
                  <c:v>4.0739</c:v>
                </c:pt>
                <c:pt idx="1">
                  <c:v>3.9189</c:v>
                </c:pt>
                <c:pt idx="2">
                  <c:v>4.3961</c:v>
                </c:pt>
                <c:pt idx="3">
                  <c:v>4.3961</c:v>
                </c:pt>
                <c:pt idx="4">
                  <c:v>4.2106</c:v>
                </c:pt>
                <c:pt idx="5">
                  <c:v>4.5634</c:v>
                </c:pt>
                <c:pt idx="6" c:formatCode="0.0000_ ">
                  <c:v>4.314</c:v>
                </c:pt>
                <c:pt idx="7" c:formatCode="0.0000_ ">
                  <c:v>4.314</c:v>
                </c:pt>
                <c:pt idx="8">
                  <c:v>4.3961</c:v>
                </c:pt>
                <c:pt idx="9">
                  <c:v>4.0739</c:v>
                </c:pt>
                <c:pt idx="10" c:formatCode="0.0000_ ">
                  <c:v>4.314</c:v>
                </c:pt>
                <c:pt idx="11">
                  <c:v>4.1309</c:v>
                </c:pt>
              </c:numCache>
            </c:numRef>
          </c:yVal>
          <c:smooth val="1"/>
        </c:ser>
        <c:dLbls>
          <c:showLegendKey val="0"/>
          <c:showVal val="0"/>
          <c:showCatName val="0"/>
          <c:showSerName val="0"/>
          <c:showPercent val="0"/>
          <c:showBubbleSize val="0"/>
        </c:dLbls>
        <c:axId val="316665440"/>
        <c:axId val="316666000"/>
      </c:scatterChart>
      <c:valAx>
        <c:axId val="316665440"/>
        <c:scaling>
          <c:orientation val="minMax"/>
          <c:max val="13"/>
          <c:min val="0"/>
        </c:scaling>
        <c:delete val="0"/>
        <c:axPos val="b"/>
        <c:majorGridlines>
          <c:spPr>
            <a:ln w="9525" cap="flat" cmpd="sng" algn="ctr">
              <a:solidFill>
                <a:schemeClr val="lt1">
                  <a:lumMod val="90200"/>
                </a:schemeClr>
              </a:solidFill>
              <a:round/>
            </a:ln>
            <a:effectLst/>
          </c:spPr>
        </c:majorGridlines>
        <c:title>
          <c:tx>
            <c:rich>
              <a:bodyPr rot="0" spcFirstLastPara="0" vertOverflow="ellipsis" vert="horz" wrap="square" anchor="ctr" anchorCtr="1"/>
              <a:lstStyle/>
              <a:p>
                <a:pPr defTabSz="914400">
                  <a:defRPr lang="zh-CN" sz="1400" b="0" i="0" u="none" strike="noStrike" kern="1200" baseline="0">
                    <a:solidFill>
                      <a:schemeClr val="tx1">
                        <a:lumMod val="65000"/>
                        <a:lumOff val="35000"/>
                      </a:schemeClr>
                    </a:solidFill>
                    <a:latin typeface="+mn-lt"/>
                    <a:ea typeface="+mn-ea"/>
                    <a:cs typeface="+mn-cs"/>
                  </a:defRPr>
                </a:pPr>
                <a:r>
                  <a:rPr lang="zh-CN" altLang="en-US" sz="1400"/>
                  <a:t>样品（组）</a:t>
                </a:r>
                <a:endParaRPr lang="zh-CN" altLang="en-US" sz="1400"/>
              </a:p>
            </c:rich>
          </c:tx>
          <c:layout>
            <c:manualLayout>
              <c:xMode val="edge"/>
              <c:yMode val="edge"/>
              <c:x val="0.466179842177962"/>
              <c:y val="0.858740911110722"/>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316666000"/>
        <c:crosses val="autoZero"/>
        <c:crossBetween val="midCat"/>
        <c:majorUnit val="2"/>
      </c:valAx>
      <c:valAx>
        <c:axId val="316666000"/>
        <c:scaling>
          <c:orientation val="minMax"/>
          <c:min val="3.5"/>
        </c:scaling>
        <c:delete val="0"/>
        <c:axPos val="l"/>
        <c:majorGridlines>
          <c:spPr>
            <a:ln w="9525" cap="flat" cmpd="sng" algn="ctr">
              <a:solidFill>
                <a:schemeClr val="lt1">
                  <a:lumMod val="90200"/>
                </a:schemeClr>
              </a:solidFill>
              <a:round/>
            </a:ln>
            <a:effectLst/>
          </c:spPr>
        </c:majorGridlines>
        <c:title>
          <c:tx>
            <c:rich>
              <a:bodyPr rot="-5400000" spcFirstLastPara="0" vertOverflow="ellipsis" vert="horz" wrap="square" anchor="ctr" anchorCtr="1"/>
              <a:lstStyle/>
              <a:p>
                <a:pPr defTabSz="914400">
                  <a:defRPr lang="zh-CN" sz="1400" b="0" i="0" u="none" strike="noStrike" kern="1200" baseline="0">
                    <a:solidFill>
                      <a:schemeClr val="tx1">
                        <a:lumMod val="65000"/>
                        <a:lumOff val="35000"/>
                      </a:schemeClr>
                    </a:solidFill>
                    <a:latin typeface="+mn-lt"/>
                    <a:ea typeface="+mn-ea"/>
                    <a:cs typeface="+mn-cs"/>
                  </a:defRPr>
                </a:pPr>
                <a:r>
                  <a:rPr lang="zh-CN" altLang="en-US" sz="1400"/>
                  <a:t>溶度积（</a:t>
                </a:r>
                <a:r>
                  <a:rPr lang="en-US" altLang="zh-CN" sz="1400"/>
                  <a:t>×10</a:t>
                </a:r>
                <a:r>
                  <a:rPr lang="en-US" altLang="zh-CN" sz="1400" baseline="30000">
                    <a:solidFill>
                      <a:schemeClr val="tx1">
                        <a:lumMod val="65000"/>
                        <a:lumOff val="35000"/>
                      </a:schemeClr>
                    </a:solidFill>
                    <a:uFillTx/>
                  </a:rPr>
                  <a:t>-7</a:t>
                </a:r>
                <a:r>
                  <a:rPr lang="zh-CN" altLang="en-US" sz="1400"/>
                  <a:t>）</a:t>
                </a:r>
                <a:endParaRPr lang="zh-CN" altLang="en-US" sz="1400"/>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crossAx val="316665440"/>
        <c:crosses val="autoZero"/>
        <c:crossBetween val="midCat"/>
      </c:valAx>
      <c:spPr>
        <a:noFill/>
        <a:ln w="9525" cap="flat" cmpd="sng" algn="ctr">
          <a:solidFill>
            <a:schemeClr val="tx1">
              <a:lumMod val="15000"/>
              <a:lumOff val="85000"/>
            </a:schemeClr>
          </a:solidFill>
          <a:round/>
        </a:ln>
        <a:effectLst/>
      </c:spPr>
    </c:plotArea>
    <c:legend>
      <c:legendPos val="b"/>
      <c:legendEntry>
        <c:idx val="0"/>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legendEntry>
      <c:legendEntry>
        <c:idx val="2"/>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legendEntry>
      <c:layout>
        <c:manualLayout>
          <c:xMode val="edge"/>
          <c:yMode val="edge"/>
          <c:x val="0.305572985252083"/>
          <c:y val="0.187688280594384"/>
        </c:manualLayout>
      </c:layout>
      <c:overlay val="0"/>
      <c:spPr>
        <a:noFill/>
        <a:ln>
          <a:noFill/>
        </a:ln>
        <a:effectLst/>
      </c:spPr>
      <c:txPr>
        <a:bodyPr rot="0" spcFirstLastPara="0" vertOverflow="ellipsis" vert="horz" wrap="square" anchor="ctr" anchorCtr="1"/>
        <a:lstStyle/>
        <a:p>
          <a:pPr>
            <a:defRPr lang="zh-CN" sz="14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sz="1400"/>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18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w="19050" cap="rnd">
        <a:solidFill>
          <a:schemeClr val="phClr"/>
        </a:solidFill>
        <a:round/>
      </a:ln>
      <a:effectLst/>
    </cs:spPr>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dk1"/>
    </cs:fontRef>
    <cs:spPr>
      <a:ln w="9525">
        <a:solidFill>
          <a:schemeClr val="phClr"/>
        </a:solidFill>
      </a:ln>
      <a:effectLst/>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spPr>
      <a:ln w="9525" cap="flat" cmpd="sng" algn="ctr">
        <a:solidFill>
          <a:schemeClr val="tx1">
            <a:lumMod val="15000"/>
            <a:lumOff val="85000"/>
          </a:schemeClr>
        </a:solidFill>
        <a:round/>
      </a:ln>
    </cs:spPr>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37FD7A-F41B-4FED-8E35-F78DB9F4D03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537CBA-0E44-4282-A4F0-C3BCC1A4C2D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20DEAE63-D6C4-437F-B8DA-DA689F991AA7}"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1F41D1-EB0D-4857-8E93-8C1C831E61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chemeClr val="tx1">
                  <a:lumMod val="75000"/>
                  <a:lumOff val="25000"/>
                </a:schemeClr>
              </a:solidFill>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chemeClr val="tx1">
                  <a:lumMod val="75000"/>
                  <a:lumOff val="25000"/>
                </a:schemeClr>
              </a:solidFill>
            </a:endParaRPr>
          </a:p>
        </p:txBody>
      </p:sp>
      <p:sp>
        <p:nvSpPr>
          <p:cNvPr id="4" name="灯片编号占位符 3"/>
          <p:cNvSpPr>
            <a:spLocks noGrp="1"/>
          </p:cNvSpPr>
          <p:nvPr>
            <p:ph type="sldNum" sz="quarter" idx="10"/>
          </p:nvPr>
        </p:nvSpPr>
        <p:spPr/>
        <p:txBody>
          <a:bodyPr/>
          <a:lstStyle/>
          <a:p>
            <a:fld id="{A8537CBA-0E44-4282-A4F0-C3BCC1A4C2D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TextBox 26"/>
          <p:cNvSpPr txBox="1"/>
          <p:nvPr userDrawn="1"/>
        </p:nvSpPr>
        <p:spPr>
          <a:xfrm>
            <a:off x="0" y="4867699"/>
            <a:ext cx="9144000" cy="275590"/>
          </a:xfrm>
          <a:prstGeom prst="rect">
            <a:avLst/>
          </a:prstGeom>
          <a:solidFill>
            <a:srgbClr val="FFCCCC"/>
          </a:solidFill>
        </p:spPr>
        <p:txBody>
          <a:bodyPr wrap="square" rtlCol="0">
            <a:spAutoFit/>
            <a:scene3d>
              <a:camera prst="orthographicFront"/>
              <a:lightRig rig="threePt" dir="t"/>
            </a:scene3d>
          </a:bodyPr>
          <a:lstStyle/>
          <a:p>
            <a:pPr algn="ctr"/>
            <a:r>
              <a:rPr lang="zh-CN" altLang="en-US" sz="1200" dirty="0">
                <a:effectLst/>
                <a:latin typeface="微软雅黑" panose="020B0503020204020204" pitchFamily="34" charset="-122"/>
                <a:ea typeface="微软雅黑" panose="020B0503020204020204" pitchFamily="34" charset="-122"/>
                <a:sym typeface="标准粗黑" panose="02000503000000000000" charset="-122"/>
              </a:rPr>
              <a:t>第一届广东省大学生化学实验竞赛</a:t>
            </a:r>
            <a:r>
              <a:rPr lang="en-US" altLang="zh-CN" sz="1200" dirty="0">
                <a:effectLst/>
                <a:latin typeface="微软雅黑" panose="020B0503020204020204" pitchFamily="34" charset="-122"/>
                <a:ea typeface="微软雅黑" panose="020B0503020204020204" pitchFamily="34" charset="-122"/>
                <a:sym typeface="标准粗黑" panose="02000503000000000000" charset="-122"/>
              </a:rPr>
              <a:t>-</a:t>
            </a:r>
            <a:r>
              <a:rPr lang="zh-CN" altLang="en-US" sz="1200" dirty="0">
                <a:effectLst/>
                <a:latin typeface="微软雅黑" panose="020B0503020204020204" pitchFamily="34" charset="-122"/>
                <a:ea typeface="微软雅黑" panose="020B0503020204020204" pitchFamily="34" charset="-122"/>
                <a:sym typeface="标准粗黑" panose="02000503000000000000" charset="-122"/>
              </a:rPr>
              <a:t>比较法测定碘酸铜溶度积的实验方法探讨与实践</a:t>
            </a:r>
            <a:endParaRPr lang="zh-CN" altLang="en-US" sz="1200" dirty="0">
              <a:effectLst/>
              <a:latin typeface="微软雅黑" panose="020B0503020204020204" pitchFamily="34" charset="-122"/>
              <a:ea typeface="微软雅黑" panose="020B0503020204020204" pitchFamily="34" charset="-122"/>
              <a:sym typeface="标准粗黑" panose="02000503000000000000" charset="-122"/>
            </a:endParaRPr>
          </a:p>
        </p:txBody>
      </p:sp>
    </p:spTree>
  </p:cSld>
  <p:clrMapOvr>
    <a:masterClrMapping/>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5"/>
          <p:cNvSpPr>
            <a:spLocks noGrp="1"/>
          </p:cNvSpPr>
          <p:nvPr>
            <p:ph type="sldNum" sz="quarter" idx="4"/>
          </p:nvPr>
        </p:nvSpPr>
        <p:spPr>
          <a:xfrm>
            <a:off x="6315342" y="4767263"/>
            <a:ext cx="2649196" cy="266210"/>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zh-CN" altLang="en-US" dirty="0"/>
              <a:t>第一届广东省大学生化学实验竞赛</a:t>
            </a:r>
            <a:endParaRPr lang="zh-CN" altLang="en-US" dirty="0"/>
          </a:p>
        </p:txBody>
      </p:sp>
    </p:spTree>
  </p:cSld>
  <p:clrMapOvr>
    <a:masterClrMapping/>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0">
        <p:blinds dir="vert"/>
      </p:transition>
    </mc:Choice>
    <mc:Fallback>
      <p:transition spd="slow" advClick="0" advTm="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showMasterSp="0">
  <p:cSld name="1_标题幻灯片">
    <p:bg>
      <p:bgPr>
        <a:pattFill prst="ltUpDiag">
          <a:fgClr>
            <a:schemeClr val="accent6">
              <a:lumMod val="85000"/>
            </a:schemeClr>
          </a:fgClr>
          <a:bgClr>
            <a:schemeClr val="bg1"/>
          </a:bgClr>
        </a:pattFill>
        <a:effectLst/>
      </p:bgPr>
    </p:bg>
    <p:spTree>
      <p:nvGrpSpPr>
        <p:cNvPr id="1" name=""/>
        <p:cNvGrpSpPr/>
        <p:nvPr/>
      </p:nvGrpSpPr>
      <p:grpSpPr>
        <a:xfrm>
          <a:off x="0" y="0"/>
          <a:ext cx="0" cy="0"/>
          <a:chOff x="0" y="0"/>
          <a:chExt cx="0" cy="0"/>
        </a:xfrm>
      </p:grpSpPr>
    </p:spTree>
  </p:cSld>
  <p:clrMapOvr>
    <a:masterClrMapping/>
  </p:clrMapOvr>
  <p:transition spd="slow">
    <p:cover dir="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lgn="ctr">
              <a:defRPr sz="2400">
                <a:solidFill>
                  <a:srgbClr val="333333"/>
                </a:solidFill>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459000" y="4735800"/>
            <a:ext cx="2025000" cy="2376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87000" y="4735800"/>
            <a:ext cx="2970000" cy="2376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6315342" y="4767263"/>
            <a:ext cx="2649196" cy="266210"/>
          </a:xfrm>
          <a:prstGeom prst="rect">
            <a:avLst/>
          </a:prstGeom>
        </p:spPr>
        <p:txBody>
          <a:bodyPr/>
          <a:lstStyle/>
          <a:p>
            <a:fld id="{49AE70B2-8BF9-45C0-BB95-33D1B9D3A854}" type="slidenum">
              <a:rPr lang="zh-CN" altLang="en-US" smtClean="0"/>
            </a:fld>
            <a:endParaRPr lang="zh-CN" altLang="en-US" dirty="0"/>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TextBox 26"/>
          <p:cNvSpPr txBox="1"/>
          <p:nvPr userDrawn="1"/>
        </p:nvSpPr>
        <p:spPr>
          <a:xfrm>
            <a:off x="0" y="4867699"/>
            <a:ext cx="9144000" cy="275590"/>
          </a:xfrm>
          <a:prstGeom prst="rect">
            <a:avLst/>
          </a:prstGeom>
          <a:solidFill>
            <a:srgbClr val="FFCCCC"/>
          </a:solidFill>
        </p:spPr>
        <p:txBody>
          <a:bodyPr wrap="square" rtlCol="0">
            <a:spAutoFit/>
            <a:scene3d>
              <a:camera prst="orthographicFront"/>
              <a:lightRig rig="threePt" dir="t"/>
            </a:scene3d>
          </a:bodyPr>
          <a:lstStyle/>
          <a:p>
            <a:pPr algn="ctr"/>
            <a:r>
              <a:rPr lang="zh-CN" altLang="en-US" sz="1200" dirty="0">
                <a:effectLst/>
                <a:latin typeface="微软雅黑" panose="020B0503020204020204" pitchFamily="34" charset="-122"/>
                <a:ea typeface="微软雅黑" panose="020B0503020204020204" pitchFamily="34" charset="-122"/>
                <a:sym typeface="标准粗黑" panose="02000503000000000000" charset="-122"/>
              </a:rPr>
              <a:t>第一届广东省大学生化学实验竞赛</a:t>
            </a:r>
            <a:r>
              <a:rPr lang="en-US" altLang="zh-CN" sz="1200" dirty="0">
                <a:effectLst/>
                <a:latin typeface="微软雅黑" panose="020B0503020204020204" pitchFamily="34" charset="-122"/>
                <a:ea typeface="微软雅黑" panose="020B0503020204020204" pitchFamily="34" charset="-122"/>
                <a:sym typeface="标准粗黑" panose="02000503000000000000" charset="-122"/>
              </a:rPr>
              <a:t>-</a:t>
            </a:r>
            <a:r>
              <a:rPr lang="zh-CN" altLang="en-US" sz="1200" dirty="0">
                <a:effectLst/>
                <a:latin typeface="微软雅黑" panose="020B0503020204020204" pitchFamily="34" charset="-122"/>
                <a:ea typeface="微软雅黑" panose="020B0503020204020204" pitchFamily="34" charset="-122"/>
                <a:sym typeface="标准粗黑" panose="02000503000000000000" charset="-122"/>
              </a:rPr>
              <a:t>比较法测定碘酸铜溶度积的实验方法探讨与实践</a:t>
            </a:r>
            <a:endParaRPr lang="zh-CN" altLang="en-US" sz="1200" dirty="0">
              <a:effectLst/>
              <a:latin typeface="微软雅黑" panose="020B0503020204020204" pitchFamily="34" charset="-122"/>
              <a:ea typeface="微软雅黑" panose="020B0503020204020204" pitchFamily="34" charset="-122"/>
              <a:sym typeface="标准粗黑" panose="02000503000000000000"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slow">
    <p:pull/>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image" Target="../media/image20.png"/><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image" Target="../media/image19.png"/><Relationship Id="rId10" Type="http://schemas.openxmlformats.org/officeDocument/2006/relationships/notesSlide" Target="../notesSlides/notesSlide11.xml"/><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93.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image" Target="../media/image27.emf"/><Relationship Id="rId7" Type="http://schemas.openxmlformats.org/officeDocument/2006/relationships/oleObject" Target="../embeddings/oleObject1.bin"/><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image" Target="../media/image26.jpeg"/><Relationship Id="rId2" Type="http://schemas.openxmlformats.org/officeDocument/2006/relationships/image" Target="../media/image25.jpeg"/><Relationship Id="rId19" Type="http://schemas.openxmlformats.org/officeDocument/2006/relationships/notesSlide" Target="../notesSlides/notesSlide16.xml"/><Relationship Id="rId18" Type="http://schemas.openxmlformats.org/officeDocument/2006/relationships/vmlDrawing" Target="../drawings/vmlDrawing1.vml"/><Relationship Id="rId17" Type="http://schemas.openxmlformats.org/officeDocument/2006/relationships/slideLayout" Target="../slideLayouts/slideLayout1.xml"/><Relationship Id="rId16" Type="http://schemas.openxmlformats.org/officeDocument/2006/relationships/tags" Target="../tags/tag102.xml"/><Relationship Id="rId15" Type="http://schemas.openxmlformats.org/officeDocument/2006/relationships/image" Target="../media/image28.png"/><Relationship Id="rId14" Type="http://schemas.openxmlformats.org/officeDocument/2006/relationships/tags" Target="../tags/tag101.xml"/><Relationship Id="rId13" Type="http://schemas.openxmlformats.org/officeDocument/2006/relationships/oleObject" Target="../embeddings/oleObject2.bin"/><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openxmlformats.org/officeDocument/2006/relationships/tags" Target="../tags/tag104.xml"/><Relationship Id="rId5" Type="http://schemas.openxmlformats.org/officeDocument/2006/relationships/image" Target="../media/image31.png"/><Relationship Id="rId4" Type="http://schemas.openxmlformats.org/officeDocument/2006/relationships/image" Target="../media/image19.png"/><Relationship Id="rId3" Type="http://schemas.openxmlformats.org/officeDocument/2006/relationships/tags" Target="../tags/tag103.xml"/><Relationship Id="rId2" Type="http://schemas.openxmlformats.org/officeDocument/2006/relationships/image" Target="../media/image30.jpe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tags" Target="../tags/tag105.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4" Type="http://schemas.openxmlformats.org/officeDocument/2006/relationships/notesSlide" Target="../notesSlides/notesSlide2.xml"/><Relationship Id="rId33" Type="http://schemas.openxmlformats.org/officeDocument/2006/relationships/slideLayout" Target="../slideLayouts/slideLayout1.xml"/><Relationship Id="rId32" Type="http://schemas.openxmlformats.org/officeDocument/2006/relationships/tags" Target="../tags/tag36.xml"/><Relationship Id="rId31" Type="http://schemas.openxmlformats.org/officeDocument/2006/relationships/tags" Target="../tags/tag35.xml"/><Relationship Id="rId30" Type="http://schemas.openxmlformats.org/officeDocument/2006/relationships/tags" Target="../tags/tag34.xml"/><Relationship Id="rId3" Type="http://schemas.openxmlformats.org/officeDocument/2006/relationships/tags" Target="../tags/tag7.xml"/><Relationship Id="rId29" Type="http://schemas.openxmlformats.org/officeDocument/2006/relationships/tags" Target="../tags/tag33.xml"/><Relationship Id="rId28" Type="http://schemas.openxmlformats.org/officeDocument/2006/relationships/tags" Target="../tags/tag32.xml"/><Relationship Id="rId27" Type="http://schemas.openxmlformats.org/officeDocument/2006/relationships/tags" Target="../tags/tag31.xml"/><Relationship Id="rId26" Type="http://schemas.openxmlformats.org/officeDocument/2006/relationships/tags" Target="../tags/tag30.xml"/><Relationship Id="rId25" Type="http://schemas.openxmlformats.org/officeDocument/2006/relationships/tags" Target="../tags/tag29.xml"/><Relationship Id="rId24" Type="http://schemas.openxmlformats.org/officeDocument/2006/relationships/tags" Target="../tags/tag28.xml"/><Relationship Id="rId23" Type="http://schemas.openxmlformats.org/officeDocument/2006/relationships/tags" Target="../tags/tag27.xml"/><Relationship Id="rId22" Type="http://schemas.openxmlformats.org/officeDocument/2006/relationships/tags" Target="../tags/tag26.xml"/><Relationship Id="rId21" Type="http://schemas.openxmlformats.org/officeDocument/2006/relationships/tags" Target="../tags/tag25.xml"/><Relationship Id="rId20" Type="http://schemas.openxmlformats.org/officeDocument/2006/relationships/tags" Target="../tags/tag24.xml"/><Relationship Id="rId2" Type="http://schemas.openxmlformats.org/officeDocument/2006/relationships/tags" Target="../tags/tag6.xml"/><Relationship Id="rId19" Type="http://schemas.openxmlformats.org/officeDocument/2006/relationships/tags" Target="../tags/tag23.xml"/><Relationship Id="rId18" Type="http://schemas.openxmlformats.org/officeDocument/2006/relationships/tags" Target="../tags/tag22.xml"/><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1.xml"/><Relationship Id="rId6" Type="http://schemas.openxmlformats.org/officeDocument/2006/relationships/tags" Target="../tags/tag106.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tags" Target="../tags/tag108.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tags" Target="../tags/tag10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110.xml"/><Relationship Id="rId1" Type="http://schemas.openxmlformats.org/officeDocument/2006/relationships/tags" Target="../tags/tag109.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114.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jpeg"/><Relationship Id="rId3" Type="http://schemas.openxmlformats.org/officeDocument/2006/relationships/image" Target="../media/image2.png"/><Relationship Id="rId2" Type="http://schemas.openxmlformats.org/officeDocument/2006/relationships/image" Target="../media/image43.png"/><Relationship Id="rId1" Type="http://schemas.openxmlformats.org/officeDocument/2006/relationships/image" Target="../media/image4.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38.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tags" Target="../tags/tag40.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9.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1" Type="http://schemas.openxmlformats.org/officeDocument/2006/relationships/slideLayout" Target="../slideLayouts/slideLayout6.xml"/><Relationship Id="rId50" Type="http://schemas.openxmlformats.org/officeDocument/2006/relationships/tags" Target="../tags/tag86.xml"/><Relationship Id="rId5" Type="http://schemas.openxmlformats.org/officeDocument/2006/relationships/tags" Target="../tags/tag46.xml"/><Relationship Id="rId49" Type="http://schemas.openxmlformats.org/officeDocument/2006/relationships/image" Target="../media/image17.jpeg"/><Relationship Id="rId48" Type="http://schemas.openxmlformats.org/officeDocument/2006/relationships/tags" Target="../tags/tag85.xml"/><Relationship Id="rId47" Type="http://schemas.openxmlformats.org/officeDocument/2006/relationships/image" Target="../media/image16.png"/><Relationship Id="rId46" Type="http://schemas.openxmlformats.org/officeDocument/2006/relationships/image" Target="../media/image15.png"/><Relationship Id="rId45" Type="http://schemas.openxmlformats.org/officeDocument/2006/relationships/image" Target="../media/image14.png"/><Relationship Id="rId44" Type="http://schemas.openxmlformats.org/officeDocument/2006/relationships/image" Target="../media/image13.png"/><Relationship Id="rId43" Type="http://schemas.openxmlformats.org/officeDocument/2006/relationships/tags" Target="../tags/tag84.xml"/><Relationship Id="rId42" Type="http://schemas.openxmlformats.org/officeDocument/2006/relationships/tags" Target="../tags/tag83.xml"/><Relationship Id="rId41" Type="http://schemas.openxmlformats.org/officeDocument/2006/relationships/tags" Target="../tags/tag82.xml"/><Relationship Id="rId40" Type="http://schemas.openxmlformats.org/officeDocument/2006/relationships/tags" Target="../tags/tag81.xml"/><Relationship Id="rId4" Type="http://schemas.openxmlformats.org/officeDocument/2006/relationships/tags" Target="../tags/tag45.xml"/><Relationship Id="rId39" Type="http://schemas.openxmlformats.org/officeDocument/2006/relationships/tags" Target="../tags/tag80.xml"/><Relationship Id="rId38" Type="http://schemas.openxmlformats.org/officeDocument/2006/relationships/tags" Target="../tags/tag79.xml"/><Relationship Id="rId37" Type="http://schemas.openxmlformats.org/officeDocument/2006/relationships/tags" Target="../tags/tag78.xml"/><Relationship Id="rId36" Type="http://schemas.openxmlformats.org/officeDocument/2006/relationships/tags" Target="../tags/tag77.xml"/><Relationship Id="rId35" Type="http://schemas.openxmlformats.org/officeDocument/2006/relationships/tags" Target="../tags/tag76.xml"/><Relationship Id="rId34" Type="http://schemas.openxmlformats.org/officeDocument/2006/relationships/tags" Target="../tags/tag75.xml"/><Relationship Id="rId33" Type="http://schemas.openxmlformats.org/officeDocument/2006/relationships/tags" Target="../tags/tag74.xml"/><Relationship Id="rId32" Type="http://schemas.openxmlformats.org/officeDocument/2006/relationships/tags" Target="../tags/tag73.xml"/><Relationship Id="rId31" Type="http://schemas.openxmlformats.org/officeDocument/2006/relationships/tags" Target="../tags/tag72.xml"/><Relationship Id="rId30" Type="http://schemas.openxmlformats.org/officeDocument/2006/relationships/tags" Target="../tags/tag71.xml"/><Relationship Id="rId3" Type="http://schemas.openxmlformats.org/officeDocument/2006/relationships/tags" Target="../tags/tag44.xml"/><Relationship Id="rId29" Type="http://schemas.openxmlformats.org/officeDocument/2006/relationships/tags" Target="../tags/tag70.xml"/><Relationship Id="rId28" Type="http://schemas.openxmlformats.org/officeDocument/2006/relationships/tags" Target="../tags/tag69.xml"/><Relationship Id="rId27" Type="http://schemas.openxmlformats.org/officeDocument/2006/relationships/tags" Target="../tags/tag68.xml"/><Relationship Id="rId26" Type="http://schemas.openxmlformats.org/officeDocument/2006/relationships/tags" Target="../tags/tag67.xml"/><Relationship Id="rId25" Type="http://schemas.openxmlformats.org/officeDocument/2006/relationships/tags" Target="../tags/tag66.xml"/><Relationship Id="rId24" Type="http://schemas.openxmlformats.org/officeDocument/2006/relationships/tags" Target="../tags/tag65.xml"/><Relationship Id="rId23" Type="http://schemas.openxmlformats.org/officeDocument/2006/relationships/tags" Target="../tags/tag64.xml"/><Relationship Id="rId22" Type="http://schemas.openxmlformats.org/officeDocument/2006/relationships/tags" Target="../tags/tag63.xml"/><Relationship Id="rId21" Type="http://schemas.openxmlformats.org/officeDocument/2006/relationships/tags" Target="../tags/tag62.xml"/><Relationship Id="rId20" Type="http://schemas.openxmlformats.org/officeDocument/2006/relationships/tags" Target="../tags/tag61.xml"/><Relationship Id="rId2" Type="http://schemas.openxmlformats.org/officeDocument/2006/relationships/tags" Target="../tags/tag43.xml"/><Relationship Id="rId19" Type="http://schemas.openxmlformats.org/officeDocument/2006/relationships/tags" Target="../tags/tag60.xml"/><Relationship Id="rId18" Type="http://schemas.openxmlformats.org/officeDocument/2006/relationships/tags" Target="../tags/tag59.xml"/><Relationship Id="rId17" Type="http://schemas.openxmlformats.org/officeDocument/2006/relationships/tags" Target="../tags/tag58.xml"/><Relationship Id="rId16" Type="http://schemas.openxmlformats.org/officeDocument/2006/relationships/tags" Target="../tags/tag57.xml"/><Relationship Id="rId15" Type="http://schemas.openxmlformats.org/officeDocument/2006/relationships/tags" Target="../tags/tag56.xml"/><Relationship Id="rId14" Type="http://schemas.openxmlformats.org/officeDocument/2006/relationships/tags" Target="../tags/tag55.xml"/><Relationship Id="rId13" Type="http://schemas.openxmlformats.org/officeDocument/2006/relationships/tags" Target="../tags/tag54.xml"/><Relationship Id="rId12" Type="http://schemas.openxmlformats.org/officeDocument/2006/relationships/tags" Target="../tags/tag53.xml"/><Relationship Id="rId11" Type="http://schemas.openxmlformats.org/officeDocument/2006/relationships/tags" Target="../tags/tag52.xml"/><Relationship Id="rId10" Type="http://schemas.openxmlformats.org/officeDocument/2006/relationships/tags" Target="../tags/tag51.xml"/><Relationship Id="rId1" Type="http://schemas.openxmlformats.org/officeDocument/2006/relationships/tags" Target="../tags/tag4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lum/>
          </a:blip>
          <a:srcRect/>
          <a:stretch>
            <a:fillRect/>
          </a:stretch>
        </a:blipFill>
        <a:effectLst/>
      </p:bgPr>
    </p:bg>
    <p:spTree>
      <p:nvGrpSpPr>
        <p:cNvPr id="1" name=""/>
        <p:cNvGrpSpPr/>
        <p:nvPr/>
      </p:nvGrpSpPr>
      <p:grpSpPr>
        <a:xfrm>
          <a:off x="0" y="0"/>
          <a:ext cx="0" cy="0"/>
          <a:chOff x="0" y="0"/>
          <a:chExt cx="0" cy="0"/>
        </a:xfrm>
      </p:grpSpPr>
      <p:sp>
        <p:nvSpPr>
          <p:cNvPr id="19" name="TextBox 18"/>
          <p:cNvSpPr txBox="1"/>
          <p:nvPr/>
        </p:nvSpPr>
        <p:spPr>
          <a:xfrm>
            <a:off x="8087360" y="5411894"/>
            <a:ext cx="1128395" cy="380882"/>
          </a:xfrm>
          <a:prstGeom prst="rect">
            <a:avLst/>
          </a:prstGeom>
          <a:noFill/>
        </p:spPr>
        <p:txBody>
          <a:bodyPr wrap="square" lIns="91413" tIns="45706" rIns="91413" bIns="45706" rtlCol="0">
            <a:spAutoFit/>
          </a:bodyPr>
          <a:lstStyle/>
          <a:p>
            <a:r>
              <a:rPr lang="zh-CN" altLang="en-US" dirty="0"/>
              <a:t>延时文字</a:t>
            </a:r>
            <a:endParaRPr lang="zh-CN" altLang="en-US" dirty="0"/>
          </a:p>
        </p:txBody>
      </p:sp>
      <p:sp>
        <p:nvSpPr>
          <p:cNvPr id="2" name="TextBox 1"/>
          <p:cNvSpPr txBox="1"/>
          <p:nvPr/>
        </p:nvSpPr>
        <p:spPr>
          <a:xfrm>
            <a:off x="164055" y="1328756"/>
            <a:ext cx="8815891" cy="461637"/>
          </a:xfrm>
          <a:prstGeom prst="rect">
            <a:avLst/>
          </a:prstGeom>
          <a:noFill/>
        </p:spPr>
        <p:txBody>
          <a:bodyPr wrap="square" lIns="91413" tIns="45706" rIns="91413" bIns="4570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b="1" dirty="0">
                <a:latin typeface="微软雅黑" panose="020B0503020204020204" pitchFamily="34" charset="-122"/>
                <a:ea typeface="微软雅黑" panose="020B0503020204020204" pitchFamily="34" charset="-122"/>
              </a:rPr>
              <a:t>比较法测定碘酸铜溶度积的实验方法探讨与实践</a:t>
            </a:r>
            <a:endParaRPr lang="zh-CN" altLang="en-US"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4197576" y="3132557"/>
            <a:ext cx="1215934" cy="170913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l="15664" t="6810" r="6545" b="-1"/>
          <a:stretch>
            <a:fillRect/>
          </a:stretch>
        </p:blipFill>
        <p:spPr>
          <a:xfrm>
            <a:off x="2003412" y="3132557"/>
            <a:ext cx="1901995" cy="170913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8" name="图片 7"/>
          <p:cNvPicPr>
            <a:picLocks noChangeAspect="1"/>
          </p:cNvPicPr>
          <p:nvPr/>
        </p:nvPicPr>
        <p:blipFill>
          <a:blip r:embed="rId4"/>
          <a:srcRect l="11248" t="16173"/>
          <a:stretch>
            <a:fillRect/>
          </a:stretch>
        </p:blipFill>
        <p:spPr>
          <a:xfrm>
            <a:off x="5705680" y="3132557"/>
            <a:ext cx="3222153" cy="170913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9" name="TextBox 23"/>
          <p:cNvSpPr txBox="1"/>
          <p:nvPr/>
        </p:nvSpPr>
        <p:spPr>
          <a:xfrm>
            <a:off x="3234954" y="1958797"/>
            <a:ext cx="2674087" cy="874378"/>
          </a:xfrm>
          <a:prstGeom prst="rect">
            <a:avLst/>
          </a:prstGeom>
          <a:noFill/>
        </p:spPr>
        <p:txBody>
          <a:bodyPr wrap="square" lIns="91413" tIns="45706" rIns="91413" bIns="45706"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微软雅黑" panose="020B0503020204020204" pitchFamily="34" charset="-122"/>
                <a:ea typeface="微软雅黑" panose="020B0503020204020204" pitchFamily="34" charset="-122"/>
              </a:rPr>
              <a:t>时间：</a:t>
            </a:r>
            <a:r>
              <a:rPr lang="en-US" altLang="zh-CN" dirty="0">
                <a:latin typeface="微软雅黑" panose="020B0503020204020204" pitchFamily="34" charset="-122"/>
                <a:ea typeface="微软雅黑" panose="020B0503020204020204" pitchFamily="34" charset="-122"/>
              </a:rPr>
              <a:t>2024.7.13   </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地点：</a:t>
            </a:r>
            <a:r>
              <a:rPr lang="zh-CN" altLang="en-US" dirty="0">
                <a:latin typeface="微软雅黑" panose="020B0503020204020204" pitchFamily="34" charset="-122"/>
                <a:ea typeface="微软雅黑" panose="020B0503020204020204" pitchFamily="34" charset="-122"/>
              </a:rPr>
              <a:t>华南理工大学</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a:stretch>
            <a:fillRect/>
          </a:stretch>
        </p:blipFill>
        <p:spPr>
          <a:xfrm>
            <a:off x="216167" y="3136250"/>
            <a:ext cx="1495076" cy="170543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15" name="文本框 1"/>
          <p:cNvSpPr txBox="1"/>
          <p:nvPr/>
        </p:nvSpPr>
        <p:spPr>
          <a:xfrm>
            <a:off x="1401902" y="301812"/>
            <a:ext cx="6340197" cy="58477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A50021"/>
                </a:solidFill>
                <a:latin typeface="微软雅黑" panose="020B0503020204020204" pitchFamily="34" charset="-122"/>
                <a:ea typeface="微软雅黑" panose="020B0503020204020204" pitchFamily="34" charset="-122"/>
              </a:rPr>
              <a:t>第一届广东省大学生化学实验竞赛</a:t>
            </a:r>
            <a:endParaRPr lang="zh-CN" altLang="en-US" sz="3200" b="1" dirty="0">
              <a:solidFill>
                <a:srgbClr val="A5002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bwMode="auto">
          <a:xfrm>
            <a:off x="467544" y="1053821"/>
            <a:ext cx="8208912" cy="0"/>
          </a:xfrm>
          <a:prstGeom prst="line">
            <a:avLst/>
          </a:prstGeom>
          <a:solidFill>
            <a:srgbClr val="FF0000"/>
          </a:solidFill>
          <a:ln w="19050" cap="flat" cmpd="sng" algn="ctr">
            <a:solidFill>
              <a:srgbClr val="A50021"/>
            </a:solidFill>
            <a:prstDash val="solid"/>
            <a:round/>
            <a:headEnd type="none" w="med" len="med"/>
            <a:tailEnd type="none" w="med" len="med"/>
          </a:ln>
          <a:effectLst>
            <a:outerShdw dist="35921" dir="2700000" algn="ctr" rotWithShape="0">
              <a:srgbClr val="C0C0C0">
                <a:alpha val="78999"/>
              </a:srgbClr>
            </a:outerShdw>
          </a:effectLst>
        </p:spPr>
      </p:cxnSp>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790700" cy="4871884"/>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5" name="TextBox 14"/>
          <p:cNvSpPr txBox="1"/>
          <p:nvPr/>
        </p:nvSpPr>
        <p:spPr>
          <a:xfrm>
            <a:off x="3746639" y="492883"/>
            <a:ext cx="1832553" cy="584775"/>
          </a:xfrm>
          <a:prstGeom prst="rect">
            <a:avLst/>
          </a:prstGeom>
          <a:noFill/>
        </p:spPr>
        <p:txBody>
          <a:bodyPr wrap="none" rtlCol="0">
            <a:spAutoFit/>
          </a:bodyPr>
          <a:lstStyle/>
          <a:p>
            <a:r>
              <a:rPr lang="zh-CN" altLang="zh-CN" sz="3200" b="1" dirty="0">
                <a:latin typeface="微软雅黑" panose="020B0503020204020204" pitchFamily="34" charset="-122"/>
                <a:ea typeface="微软雅黑" panose="020B0503020204020204" pitchFamily="34" charset="-122"/>
              </a:rPr>
              <a:t>计算原理</a:t>
            </a:r>
            <a:endParaRPr lang="zh-CN" altLang="en-US" sz="3200" dirty="0">
              <a:latin typeface="微软雅黑" panose="020B0503020204020204" pitchFamily="34" charset="-122"/>
              <a:ea typeface="微软雅黑" panose="020B0503020204020204" pitchFamily="34" charset="-122"/>
            </a:endParaRPr>
          </a:p>
        </p:txBody>
      </p:sp>
      <p:sp>
        <p:nvSpPr>
          <p:cNvPr id="16" name="TextBox 15"/>
          <p:cNvSpPr txBox="1"/>
          <p:nvPr/>
        </p:nvSpPr>
        <p:spPr>
          <a:xfrm>
            <a:off x="3746639" y="3035123"/>
            <a:ext cx="3068469" cy="584775"/>
          </a:xfrm>
          <a:prstGeom prst="rect">
            <a:avLst/>
          </a:prstGeom>
          <a:noFill/>
        </p:spPr>
        <p:txBody>
          <a:bodyPr wrap="none" rtlCol="0">
            <a:spAutoFit/>
          </a:bodyPr>
          <a:lstStyle/>
          <a:p>
            <a:r>
              <a:rPr lang="zh-CN" altLang="zh-CN" sz="3200" b="1" dirty="0">
                <a:latin typeface="微软雅黑" panose="020B0503020204020204" pitchFamily="34" charset="-122"/>
                <a:ea typeface="微软雅黑" panose="020B0503020204020204" pitchFamily="34" charset="-122"/>
              </a:rPr>
              <a:t>碘量法滴定原理</a:t>
            </a:r>
            <a:endParaRPr lang="zh-CN" altLang="en-US" sz="3200" dirty="0">
              <a:latin typeface="微软雅黑" panose="020B0503020204020204" pitchFamily="34" charset="-122"/>
              <a:ea typeface="微软雅黑" panose="020B0503020204020204" pitchFamily="34" charset="-122"/>
            </a:endParaRPr>
          </a:p>
        </p:txBody>
      </p:sp>
      <p:sp>
        <p:nvSpPr>
          <p:cNvPr id="24" name="椭圆 23"/>
          <p:cNvSpPr/>
          <p:nvPr/>
        </p:nvSpPr>
        <p:spPr>
          <a:xfrm>
            <a:off x="3316653" y="644584"/>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A3F6C"/>
              </a:solidFill>
            </a:endParaRPr>
          </a:p>
        </p:txBody>
      </p:sp>
      <p:sp>
        <p:nvSpPr>
          <p:cNvPr id="25" name="椭圆 24"/>
          <p:cNvSpPr/>
          <p:nvPr/>
        </p:nvSpPr>
        <p:spPr>
          <a:xfrm>
            <a:off x="3335765" y="3193917"/>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A3F6C"/>
              </a:solidFill>
            </a:endParaRPr>
          </a:p>
        </p:txBody>
      </p:sp>
      <p:sp>
        <p:nvSpPr>
          <p:cNvPr id="28" name="TextBox 27"/>
          <p:cNvSpPr txBox="1"/>
          <p:nvPr/>
        </p:nvSpPr>
        <p:spPr>
          <a:xfrm>
            <a:off x="3746639" y="1764003"/>
            <a:ext cx="3892412" cy="584775"/>
          </a:xfrm>
          <a:prstGeom prst="rect">
            <a:avLst/>
          </a:prstGeom>
          <a:noFill/>
        </p:spPr>
        <p:txBody>
          <a:bodyPr wrap="none" rtlCol="0">
            <a:spAutoFit/>
          </a:bodyPr>
          <a:lstStyle/>
          <a:p>
            <a:r>
              <a:rPr lang="zh-CN" altLang="zh-CN" sz="3200" b="1" dirty="0">
                <a:latin typeface="微软雅黑" panose="020B0503020204020204" pitchFamily="34" charset="-122"/>
                <a:ea typeface="微软雅黑" panose="020B0503020204020204" pitchFamily="34" charset="-122"/>
              </a:rPr>
              <a:t>光电比色法测定原理</a:t>
            </a:r>
            <a:endParaRPr lang="zh-CN" altLang="en-US" sz="3200" dirty="0">
              <a:latin typeface="微软雅黑" panose="020B0503020204020204" pitchFamily="34" charset="-122"/>
              <a:ea typeface="微软雅黑" panose="020B0503020204020204" pitchFamily="34" charset="-122"/>
            </a:endParaRPr>
          </a:p>
        </p:txBody>
      </p:sp>
      <p:sp>
        <p:nvSpPr>
          <p:cNvPr id="30" name="椭圆 29"/>
          <p:cNvSpPr/>
          <p:nvPr/>
        </p:nvSpPr>
        <p:spPr>
          <a:xfrm>
            <a:off x="3316654" y="1909898"/>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A3F6C"/>
              </a:solidFill>
            </a:endParaRPr>
          </a:p>
        </p:txBody>
      </p:sp>
      <p:sp>
        <p:nvSpPr>
          <p:cNvPr id="7" name="TextBox 1"/>
          <p:cNvSpPr txBox="1"/>
          <p:nvPr/>
        </p:nvSpPr>
        <p:spPr>
          <a:xfrm rot="16200000">
            <a:off x="-402611" y="2448639"/>
            <a:ext cx="2646878" cy="707886"/>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实验原理</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8" name="TextBox 2"/>
          <p:cNvSpPr txBox="1"/>
          <p:nvPr/>
        </p:nvSpPr>
        <p:spPr>
          <a:xfrm>
            <a:off x="356253" y="597625"/>
            <a:ext cx="1241030" cy="492125"/>
          </a:xfrm>
          <a:prstGeom prst="rect">
            <a:avLst/>
          </a:prstGeom>
          <a:noFill/>
        </p:spPr>
        <p:txBody>
          <a:bodyPr wrap="square" lIns="0" tIns="0" rIns="0" bIns="0"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Part 2</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504949" y="2197100"/>
            <a:ext cx="707887" cy="692151"/>
            <a:chOff x="2262782" y="1446400"/>
            <a:chExt cx="1301106" cy="1301106"/>
          </a:xfrm>
        </p:grpSpPr>
        <p:sp>
          <p:nvSpPr>
            <p:cNvPr id="10" name="椭圆 9"/>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p:spPr>
        <p:style>
          <a:lnRef idx="1">
            <a:schemeClr val="dk1"/>
          </a:lnRef>
          <a:fillRef idx="0">
            <a:schemeClr val="dk1"/>
          </a:fillRef>
          <a:effectRef idx="0">
            <a:schemeClr val="dk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56164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实验原理</a:t>
            </a:r>
            <a:r>
              <a:rPr lang="en-US" altLang="zh-CN" sz="2000" b="1" spc="300" dirty="0">
                <a:latin typeface="微软雅黑" panose="020B0503020204020204" pitchFamily="34" charset="-122"/>
                <a:ea typeface="微软雅黑" panose="020B0503020204020204" pitchFamily="34" charset="-122"/>
              </a:rPr>
              <a:t>1</a:t>
            </a:r>
            <a:endParaRPr lang="zh-CN" altLang="en-US" sz="2000" b="1" spc="300" dirty="0">
              <a:latin typeface="微软雅黑" panose="020B0503020204020204" pitchFamily="34" charset="-122"/>
              <a:ea typeface="微软雅黑" panose="020B0503020204020204" pitchFamily="34" charset="-122"/>
            </a:endParaRPr>
          </a:p>
        </p:txBody>
      </p:sp>
      <p:sp>
        <p:nvSpPr>
          <p:cNvPr id="49" name="TextBox 48"/>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58" name="TextBox 57"/>
          <p:cNvSpPr txBox="1"/>
          <p:nvPr/>
        </p:nvSpPr>
        <p:spPr>
          <a:xfrm>
            <a:off x="1262561" y="824952"/>
            <a:ext cx="6618878" cy="2515235"/>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碘酸铜是难溶强电解质，在其饱和水溶液中，存在着下列平衡：</a:t>
            </a:r>
            <a:endParaRPr lang="zh-CN" altLang="zh-CN" sz="1600" dirty="0">
              <a:latin typeface="微软雅黑" panose="020B0503020204020204" pitchFamily="34" charset="-122"/>
              <a:ea typeface="微软雅黑" panose="020B0503020204020204" pitchFamily="34" charset="-122"/>
            </a:endParaRPr>
          </a:p>
          <a:p>
            <a:pPr algn="ctr">
              <a:lnSpc>
                <a:spcPct val="150000"/>
              </a:lnSpc>
            </a:pPr>
            <a:r>
              <a:rPr lang="en-US" altLang="zh-CN" sz="1600" dirty="0">
                <a:latin typeface="微软雅黑" panose="020B0503020204020204" pitchFamily="34" charset="-122"/>
                <a:ea typeface="微软雅黑" panose="020B0503020204020204" pitchFamily="34" charset="-122"/>
              </a:rPr>
              <a:t>Cu(IO</a:t>
            </a:r>
            <a:r>
              <a:rPr lang="en-US" altLang="zh-CN" sz="1600" baseline="-25000" dirty="0">
                <a:latin typeface="微软雅黑" panose="020B0503020204020204" pitchFamily="34" charset="-122"/>
                <a:ea typeface="微软雅黑" panose="020B0503020204020204" pitchFamily="34" charset="-122"/>
              </a:rPr>
              <a:t>3</a:t>
            </a:r>
            <a:r>
              <a:rPr lang="en-US" altLang="zh-CN" sz="1600" dirty="0">
                <a:latin typeface="微软雅黑" panose="020B0503020204020204" pitchFamily="34" charset="-122"/>
                <a:ea typeface="微软雅黑" panose="020B0503020204020204" pitchFamily="34" charset="-122"/>
              </a:rPr>
              <a:t>)</a:t>
            </a:r>
            <a:r>
              <a:rPr lang="en-US" altLang="zh-CN" sz="1600" baseline="-25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 (s) </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Cu</a:t>
            </a:r>
            <a:r>
              <a:rPr lang="en-US" altLang="zh-CN" sz="1600" baseline="30000" dirty="0">
                <a:latin typeface="微软雅黑" panose="020B0503020204020204" pitchFamily="34" charset="-122"/>
                <a:ea typeface="微软雅黑" panose="020B0503020204020204" pitchFamily="34" charset="-122"/>
              </a:rPr>
              <a:t>2+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aq</a:t>
            </a:r>
            <a:r>
              <a:rPr lang="en-US" altLang="zh-CN" sz="1600" dirty="0">
                <a:latin typeface="微软雅黑" panose="020B0503020204020204" pitchFamily="34" charset="-122"/>
                <a:ea typeface="微软雅黑" panose="020B0503020204020204" pitchFamily="34" charset="-122"/>
              </a:rPr>
              <a:t>) + 2IO</a:t>
            </a:r>
            <a:r>
              <a:rPr lang="en-US" altLang="zh-CN" sz="1600" baseline="-25000" dirty="0">
                <a:latin typeface="微软雅黑" panose="020B0503020204020204" pitchFamily="34" charset="-122"/>
                <a:ea typeface="微软雅黑" panose="020B0503020204020204" pitchFamily="34" charset="-122"/>
              </a:rPr>
              <a:t>3</a:t>
            </a:r>
            <a:r>
              <a:rPr lang="en-US" altLang="zh-CN" sz="1600" baseline="50000" dirty="0">
                <a:solidFill>
                  <a:schemeClr val="tx1"/>
                </a:solidFill>
                <a:uFillTx/>
                <a:latin typeface="微软雅黑" panose="020B0503020204020204" pitchFamily="34" charset="-122"/>
                <a:ea typeface="微软雅黑" panose="020B0503020204020204" pitchFamily="34" charset="-122"/>
              </a:rPr>
              <a:t>-</a:t>
            </a:r>
            <a:r>
              <a:rPr lang="en-US" altLang="zh-CN" sz="1600" baseline="300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aq</a:t>
            </a:r>
            <a:r>
              <a:rPr lang="en-US" altLang="zh-CN"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gn="ctr">
              <a:lnSpc>
                <a:spcPct val="150000"/>
              </a:lnSpc>
            </a:pPr>
            <a:endParaRPr lang="zh-CN" altLang="zh-CN" sz="1600" dirty="0">
              <a:latin typeface="微软雅黑" panose="020B0503020204020204" pitchFamily="34" charset="-122"/>
              <a:ea typeface="微软雅黑" panose="020B0503020204020204" pitchFamily="34" charset="-122"/>
            </a:endParaRPr>
          </a:p>
          <a:p>
            <a:pPr>
              <a:lnSpc>
                <a:spcPct val="150000"/>
              </a:lnSpc>
            </a:pPr>
            <a:r>
              <a:rPr lang="zh-CN" altLang="zh-CN" sz="1600" dirty="0">
                <a:latin typeface="微软雅黑" panose="020B0503020204020204" pitchFamily="34" charset="-122"/>
                <a:ea typeface="微软雅黑" panose="020B0503020204020204" pitchFamily="34" charset="-122"/>
              </a:rPr>
              <a:t>在一定温度下，平衡溶液中</a:t>
            </a:r>
            <a:r>
              <a:rPr lang="en-US" altLang="zh-CN" sz="1600" dirty="0">
                <a:latin typeface="微软雅黑" panose="020B0503020204020204" pitchFamily="34" charset="-122"/>
                <a:ea typeface="微软雅黑" panose="020B0503020204020204" pitchFamily="34" charset="-122"/>
              </a:rPr>
              <a:t>Cu</a:t>
            </a:r>
            <a:r>
              <a:rPr lang="en-US" altLang="zh-CN" sz="1600" baseline="300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浓度与</a:t>
            </a:r>
            <a:r>
              <a:rPr lang="en-US" altLang="zh-CN" sz="1600" dirty="0">
                <a:latin typeface="微软雅黑" panose="020B0503020204020204" pitchFamily="34" charset="-122"/>
                <a:ea typeface="微软雅黑" panose="020B0503020204020204" pitchFamily="34" charset="-122"/>
              </a:rPr>
              <a:t>IO</a:t>
            </a:r>
            <a:r>
              <a:rPr lang="en-US" altLang="zh-CN" sz="1600" baseline="-25000" dirty="0">
                <a:latin typeface="微软雅黑" panose="020B0503020204020204" pitchFamily="34" charset="-122"/>
                <a:ea typeface="微软雅黑" panose="020B0503020204020204" pitchFamily="34" charset="-122"/>
              </a:rPr>
              <a:t>3</a:t>
            </a:r>
            <a:r>
              <a:rPr lang="en-US" altLang="zh-CN" sz="1600" baseline="300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浓度平方的乘积是一个常数：</a:t>
            </a:r>
            <a:endParaRPr lang="zh-CN" altLang="zh-CN" sz="1600" dirty="0">
              <a:latin typeface="微软雅黑" panose="020B0503020204020204" pitchFamily="34" charset="-122"/>
              <a:ea typeface="微软雅黑" panose="020B0503020204020204" pitchFamily="34" charset="-122"/>
            </a:endParaRPr>
          </a:p>
          <a:p>
            <a:pPr algn="ctr">
              <a:lnSpc>
                <a:spcPct val="150000"/>
              </a:lnSpc>
            </a:pPr>
            <a:r>
              <a:rPr lang="en-US" altLang="zh-CN" sz="1600" dirty="0" err="1">
                <a:latin typeface="微软雅黑" panose="020B0503020204020204" pitchFamily="34" charset="-122"/>
                <a:ea typeface="微软雅黑" panose="020B0503020204020204" pitchFamily="34" charset="-122"/>
              </a:rPr>
              <a:t>K</a:t>
            </a:r>
            <a:r>
              <a:rPr lang="en-US" altLang="zh-CN" sz="1600" baseline="-25000" dirty="0" err="1">
                <a:latin typeface="微软雅黑" panose="020B0503020204020204" pitchFamily="34" charset="-122"/>
                <a:ea typeface="微软雅黑" panose="020B0503020204020204" pitchFamily="34" charset="-122"/>
              </a:rPr>
              <a:t>sp</a:t>
            </a:r>
            <a:r>
              <a:rPr lang="en-US" altLang="zh-CN" sz="1600" dirty="0">
                <a:latin typeface="微软雅黑" panose="020B0503020204020204" pitchFamily="34" charset="-122"/>
                <a:ea typeface="微软雅黑" panose="020B0503020204020204" pitchFamily="34" charset="-122"/>
              </a:rPr>
              <a:t> = [Cu</a:t>
            </a:r>
            <a:r>
              <a:rPr lang="en-US" altLang="zh-CN" sz="1600" baseline="30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 [IO</a:t>
            </a:r>
            <a:r>
              <a:rPr lang="en-US" altLang="zh-CN" sz="1600" baseline="-25000" dirty="0">
                <a:latin typeface="微软雅黑" panose="020B0503020204020204" pitchFamily="34" charset="-122"/>
                <a:ea typeface="微软雅黑" panose="020B0503020204020204" pitchFamily="34" charset="-122"/>
              </a:rPr>
              <a:t>3</a:t>
            </a:r>
            <a:r>
              <a:rPr lang="en-US" altLang="zh-CN" sz="1600" baseline="300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²</a:t>
            </a:r>
            <a:endParaRPr lang="zh-CN" altLang="zh-CN" sz="1600" dirty="0">
              <a:latin typeface="微软雅黑" panose="020B0503020204020204" pitchFamily="34" charset="-122"/>
              <a:ea typeface="微软雅黑" panose="020B0503020204020204" pitchFamily="34" charset="-122"/>
            </a:endParaRPr>
          </a:p>
          <a:p>
            <a:pPr algn="ctr">
              <a:lnSpc>
                <a:spcPct val="150000"/>
              </a:lnSpc>
            </a:pPr>
            <a:r>
              <a:rPr lang="en-US" altLang="zh-CN" sz="1600" dirty="0" err="1">
                <a:latin typeface="微软雅黑" panose="020B0503020204020204" pitchFamily="34" charset="-122"/>
                <a:ea typeface="微软雅黑" panose="020B0503020204020204" pitchFamily="34" charset="-122"/>
              </a:rPr>
              <a:t>K</a:t>
            </a:r>
            <a:r>
              <a:rPr lang="en-US" altLang="zh-CN" sz="1600" baseline="-25000" dirty="0" err="1">
                <a:latin typeface="微软雅黑" panose="020B0503020204020204" pitchFamily="34" charset="-122"/>
                <a:ea typeface="微软雅黑" panose="020B0503020204020204" pitchFamily="34" charset="-122"/>
              </a:rPr>
              <a:t>sp</a:t>
            </a:r>
            <a:r>
              <a:rPr lang="en-US" altLang="zh-CN" sz="1600" dirty="0">
                <a:latin typeface="微软雅黑" panose="020B0503020204020204" pitchFamily="34" charset="-122"/>
                <a:ea typeface="微软雅黑" panose="020B0503020204020204" pitchFamily="34" charset="-122"/>
              </a:rPr>
              <a:t> = [Cu</a:t>
            </a:r>
            <a:r>
              <a:rPr lang="en-US" altLang="zh-CN" sz="1600" baseline="30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][IO</a:t>
            </a:r>
            <a:r>
              <a:rPr lang="en-US" altLang="zh-CN" sz="1600" baseline="-25000" dirty="0">
                <a:latin typeface="微软雅黑" panose="020B0503020204020204" pitchFamily="34" charset="-122"/>
                <a:ea typeface="微软雅黑" panose="020B0503020204020204" pitchFamily="34" charset="-122"/>
              </a:rPr>
              <a:t>3</a:t>
            </a:r>
            <a:r>
              <a:rPr lang="en-US" altLang="zh-CN" sz="1600" baseline="50000" dirty="0">
                <a:solidFill>
                  <a:schemeClr val="tx1"/>
                </a:solidFill>
                <a:uFillTx/>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]²=4 [Cu</a:t>
            </a:r>
            <a:r>
              <a:rPr lang="en-US" altLang="zh-CN" sz="1600" baseline="30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a:t>
            </a:r>
            <a:r>
              <a:rPr lang="en-US" altLang="zh-CN" sz="1600" baseline="30000" dirty="0">
                <a:latin typeface="微软雅黑" panose="020B0503020204020204" pitchFamily="34" charset="-122"/>
                <a:ea typeface="微软雅黑" panose="020B0503020204020204" pitchFamily="34" charset="-122"/>
              </a:rPr>
              <a:t>3</a:t>
            </a:r>
            <a:r>
              <a:rPr lang="en-US" altLang="zh-CN" sz="1600" dirty="0">
                <a:latin typeface="微软雅黑" panose="020B0503020204020204" pitchFamily="34" charset="-122"/>
                <a:ea typeface="微软雅黑" panose="020B0503020204020204" pitchFamily="34" charset="-122"/>
              </a:rPr>
              <a:t>=1/2[ IO</a:t>
            </a:r>
            <a:r>
              <a:rPr lang="en-US" altLang="zh-CN" sz="1600" baseline="-25000" dirty="0">
                <a:latin typeface="微软雅黑" panose="020B0503020204020204" pitchFamily="34" charset="-122"/>
                <a:ea typeface="微软雅黑" panose="020B0503020204020204" pitchFamily="34" charset="-122"/>
              </a:rPr>
              <a:t>3</a:t>
            </a:r>
            <a:r>
              <a:rPr lang="en-US" altLang="zh-CN" sz="1600" baseline="50000" dirty="0">
                <a:solidFill>
                  <a:schemeClr val="tx1"/>
                </a:solidFill>
                <a:uFillTx/>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en-US" altLang="zh-CN" sz="1600" baseline="30000" dirty="0">
                <a:latin typeface="微软雅黑" panose="020B0503020204020204" pitchFamily="34" charset="-122"/>
                <a:ea typeface="微软雅黑" panose="020B0503020204020204" pitchFamily="34" charset="-122"/>
              </a:rPr>
              <a:t>3</a:t>
            </a:r>
            <a:endParaRPr lang="zh-CN" altLang="zh-CN" sz="1600" dirty="0">
              <a:latin typeface="微软雅黑" panose="020B0503020204020204" pitchFamily="34" charset="-122"/>
              <a:ea typeface="微软雅黑" panose="020B0503020204020204" pitchFamily="34" charset="-122"/>
            </a:endParaRPr>
          </a:p>
          <a:p>
            <a:pPr>
              <a:lnSpc>
                <a:spcPct val="150000"/>
              </a:lnSpc>
            </a:pPr>
            <a:endParaRPr lang="en-US" altLang="zh-CN" sz="900" dirty="0">
              <a:latin typeface="微软雅黑" panose="020B0503020204020204" pitchFamily="34" charset="-122"/>
              <a:ea typeface="微软雅黑" panose="020B0503020204020204" pitchFamily="34" charset="-122"/>
              <a:sym typeface="Calibri" panose="020F0502020204030204" pitchFamily="34" charset="0"/>
            </a:endParaRPr>
          </a:p>
        </p:txBody>
      </p:sp>
      <p:cxnSp>
        <p:nvCxnSpPr>
          <p:cNvPr id="2" name="直接连接符 1"/>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60"/>
          <p:cNvSpPr txBox="1"/>
          <p:nvPr/>
        </p:nvSpPr>
        <p:spPr>
          <a:xfrm>
            <a:off x="2670651" y="242192"/>
            <a:ext cx="1560989" cy="55399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lumMod val="85000"/>
                    <a:lumOff val="15000"/>
                  </a:schemeClr>
                </a:solidFill>
                <a:latin typeface="+mn-ea"/>
                <a:sym typeface="+mn-ea"/>
              </a:rPr>
              <a:t>计算原理</a:t>
            </a:r>
            <a:endParaRPr lang="zh-CN" altLang="en-US" sz="1800" dirty="0">
              <a:solidFill>
                <a:schemeClr val="tx1">
                  <a:lumMod val="85000"/>
                  <a:lumOff val="15000"/>
                </a:schemeClr>
              </a:solidFill>
              <a:latin typeface="+mn-ea"/>
              <a:sym typeface="+mn-ea"/>
            </a:endParaRPr>
          </a:p>
          <a:p>
            <a:pPr algn="l"/>
            <a:endParaRPr lang="zh-CN" altLang="en-US" sz="1800" dirty="0">
              <a:solidFill>
                <a:schemeClr val="tx1">
                  <a:lumMod val="85000"/>
                  <a:lumOff val="15000"/>
                </a:schemeClr>
              </a:solidFill>
              <a:latin typeface="+mn-ea"/>
              <a:sym typeface="+mn-ea"/>
            </a:endParaRPr>
          </a:p>
        </p:txBody>
      </p:sp>
      <p:pic>
        <p:nvPicPr>
          <p:cNvPr id="9" name="图片 8"/>
          <p:cNvPicPr>
            <a:picLocks noChangeAspect="1"/>
          </p:cNvPicPr>
          <p:nvPr/>
        </p:nvPicPr>
        <p:blipFill>
          <a:blip r:embed="rId1"/>
          <a:stretch>
            <a:fillRect/>
          </a:stretch>
        </p:blipFill>
        <p:spPr>
          <a:xfrm>
            <a:off x="549995" y="2998363"/>
            <a:ext cx="1495076" cy="1705438"/>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Tree>
    <p:custDataLst>
      <p:tags r:id="rId2"/>
    </p:custDataLst>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7266" t="20057" r="22975"/>
          <a:stretch>
            <a:fillRect/>
          </a:stretch>
        </p:blipFill>
        <p:spPr>
          <a:xfrm>
            <a:off x="269875" y="2836545"/>
            <a:ext cx="1958340" cy="1682750"/>
          </a:xfrm>
          <a:prstGeom prst="rect">
            <a:avLst/>
          </a:prstGeom>
          <a:effectLst>
            <a:outerShdw blurRad="50800" dist="38100" dir="2700000" algn="tl" rotWithShape="0">
              <a:prstClr val="black">
                <a:alpha val="40000"/>
              </a:prstClr>
            </a:outerShdw>
          </a:effectLst>
        </p:spPr>
      </p:pic>
      <p:cxnSp>
        <p:nvCxnSpPr>
          <p:cNvPr id="24" name="直接连接符 23"/>
          <p:cNvCxnSpPr/>
          <p:nvPr/>
        </p:nvCxnSpPr>
        <p:spPr>
          <a:xfrm>
            <a:off x="515257" y="630740"/>
            <a:ext cx="8113486" cy="0"/>
          </a:xfrm>
          <a:prstGeom prst="line">
            <a:avLst/>
          </a:prstGeom>
        </p:spPr>
        <p:style>
          <a:lnRef idx="1">
            <a:schemeClr val="dk1"/>
          </a:lnRef>
          <a:fillRef idx="0">
            <a:schemeClr val="dk1"/>
          </a:fillRef>
          <a:effectRef idx="0">
            <a:schemeClr val="dk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56164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实验原理</a:t>
            </a:r>
            <a:r>
              <a:rPr lang="en-US" altLang="zh-CN" sz="2000" b="1" spc="300" dirty="0">
                <a:latin typeface="微软雅黑" panose="020B0503020204020204" pitchFamily="34" charset="-122"/>
                <a:ea typeface="微软雅黑" panose="020B0503020204020204" pitchFamily="34" charset="-122"/>
              </a:rPr>
              <a:t>2</a:t>
            </a:r>
            <a:endParaRPr lang="zh-CN" altLang="en-US" sz="2000" b="1" spc="300" dirty="0">
              <a:latin typeface="微软雅黑" panose="020B0503020204020204" pitchFamily="34" charset="-122"/>
              <a:ea typeface="微软雅黑" panose="020B0503020204020204" pitchFamily="34" charset="-122"/>
            </a:endParaRPr>
          </a:p>
        </p:txBody>
      </p:sp>
      <p:sp>
        <p:nvSpPr>
          <p:cNvPr id="49" name="TextBox 48"/>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cxnSp>
        <p:nvCxnSpPr>
          <p:cNvPr id="3" name="直接连接符 2"/>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60"/>
          <p:cNvSpPr txBox="1"/>
          <p:nvPr/>
        </p:nvSpPr>
        <p:spPr>
          <a:xfrm>
            <a:off x="2732680" y="253628"/>
            <a:ext cx="2231549" cy="55399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lumMod val="85000"/>
                    <a:lumOff val="15000"/>
                  </a:schemeClr>
                </a:solidFill>
                <a:latin typeface="+mn-ea"/>
                <a:sym typeface="+mn-ea"/>
              </a:rPr>
              <a:t>光电比色法测定原理</a:t>
            </a:r>
            <a:endParaRPr lang="zh-CN" altLang="en-US" sz="1800" dirty="0">
              <a:solidFill>
                <a:schemeClr val="tx1">
                  <a:lumMod val="85000"/>
                  <a:lumOff val="15000"/>
                </a:schemeClr>
              </a:solidFill>
              <a:latin typeface="+mn-ea"/>
              <a:sym typeface="+mn-ea"/>
            </a:endParaRPr>
          </a:p>
          <a:p>
            <a:pPr algn="l"/>
            <a:endParaRPr lang="zh-CN" altLang="en-US" sz="1800" dirty="0">
              <a:solidFill>
                <a:schemeClr val="tx1">
                  <a:lumMod val="85000"/>
                  <a:lumOff val="15000"/>
                </a:schemeClr>
              </a:solidFill>
              <a:latin typeface="+mn-ea"/>
              <a:sym typeface="+mn-ea"/>
            </a:endParaRPr>
          </a:p>
        </p:txBody>
      </p:sp>
      <p:pic>
        <p:nvPicPr>
          <p:cNvPr id="5" name="图片 4"/>
          <p:cNvPicPr>
            <a:picLocks noChangeAspect="1"/>
          </p:cNvPicPr>
          <p:nvPr/>
        </p:nvPicPr>
        <p:blipFill>
          <a:blip r:embed="rId2"/>
          <a:stretch>
            <a:fillRect/>
          </a:stretch>
        </p:blipFill>
        <p:spPr>
          <a:xfrm>
            <a:off x="5035550" y="2313940"/>
            <a:ext cx="3764280" cy="2418080"/>
          </a:xfrm>
          <a:prstGeom prst="rect">
            <a:avLst/>
          </a:prstGeom>
          <a:effectLst>
            <a:outerShdw blurRad="50800" dist="38100" dir="2700000" algn="tl" rotWithShape="0">
              <a:prstClr val="black">
                <a:alpha val="40000"/>
              </a:prstClr>
            </a:outerShdw>
          </a:effectLst>
        </p:spPr>
      </p:pic>
      <p:sp>
        <p:nvSpPr>
          <p:cNvPr id="8" name="文本框 7"/>
          <p:cNvSpPr txBox="1"/>
          <p:nvPr/>
        </p:nvSpPr>
        <p:spPr>
          <a:xfrm>
            <a:off x="5100955" y="807720"/>
            <a:ext cx="3731895" cy="1383665"/>
          </a:xfrm>
          <a:prstGeom prst="rect">
            <a:avLst/>
          </a:prstGeom>
          <a:noFill/>
        </p:spPr>
        <p:txBody>
          <a:bodyPr wrap="square">
            <a:spAutoFit/>
          </a:bodyPr>
          <a:lstStyle/>
          <a:p>
            <a:pPr>
              <a:lnSpc>
                <a:spcPct val="150000"/>
              </a:lnSpc>
            </a:pPr>
            <a:r>
              <a:rPr lang="zh-CN" altLang="zh-CN" sz="1400" dirty="0">
                <a:latin typeface="微软雅黑" panose="020B0503020204020204" pitchFamily="34" charset="-122"/>
                <a:ea typeface="微软雅黑" panose="020B0503020204020204" pitchFamily="34" charset="-122"/>
              </a:rPr>
              <a:t>测定一系列铜配离子标准溶液的吸光度</a:t>
            </a:r>
            <a:r>
              <a:rPr lang="zh-CN" altLang="en-US" sz="1400" dirty="0">
                <a:latin typeface="微软雅黑" panose="020B0503020204020204" pitchFamily="34" charset="-122"/>
                <a:ea typeface="微软雅黑" panose="020B0503020204020204" pitchFamily="34" charset="-122"/>
              </a:rPr>
              <a:t>（标准</a:t>
            </a:r>
            <a:r>
              <a:rPr lang="zh-CN" altLang="zh-CN" sz="1400" dirty="0">
                <a:latin typeface="微软雅黑" panose="020B0503020204020204" pitchFamily="34" charset="-122"/>
                <a:ea typeface="微软雅黑" panose="020B0503020204020204" pitchFamily="34" charset="-122"/>
              </a:rPr>
              <a:t>工作曲线</a:t>
            </a:r>
            <a:r>
              <a:rPr lang="zh-CN" altLang="en-US" sz="1400" dirty="0">
                <a:latin typeface="微软雅黑" panose="020B0503020204020204" pitchFamily="34" charset="-122"/>
                <a:ea typeface="微软雅黑" panose="020B0503020204020204" pitchFamily="34" charset="-122"/>
              </a:rPr>
              <a:t>），然后</a:t>
            </a:r>
            <a:r>
              <a:rPr lang="zh-CN" altLang="zh-CN" sz="1400" dirty="0">
                <a:latin typeface="微软雅黑" panose="020B0503020204020204" pitchFamily="34" charset="-122"/>
                <a:ea typeface="微软雅黑" panose="020B0503020204020204" pitchFamily="34" charset="-122"/>
              </a:rPr>
              <a:t>测</a:t>
            </a:r>
            <a:r>
              <a:rPr lang="zh-CN" altLang="en-US" sz="1400" dirty="0">
                <a:latin typeface="微软雅黑" panose="020B0503020204020204" pitchFamily="34" charset="-122"/>
                <a:ea typeface="微软雅黑" panose="020B0503020204020204" pitchFamily="34" charset="-122"/>
              </a:rPr>
              <a:t>出待测液</a:t>
            </a:r>
            <a:r>
              <a:rPr lang="zh-CN" altLang="zh-CN" sz="1400" dirty="0">
                <a:latin typeface="微软雅黑" panose="020B0503020204020204" pitchFamily="34" charset="-122"/>
                <a:ea typeface="微软雅黑" panose="020B0503020204020204" pitchFamily="34" charset="-122"/>
              </a:rPr>
              <a:t>的铜配离子的吸光度，</a:t>
            </a:r>
            <a:r>
              <a:rPr lang="zh-CN" altLang="en-US" sz="1400" dirty="0">
                <a:latin typeface="微软雅黑" panose="020B0503020204020204" pitchFamily="34" charset="-122"/>
                <a:ea typeface="微软雅黑" panose="020B0503020204020204" pitchFamily="34" charset="-122"/>
              </a:rPr>
              <a:t>代入标准</a:t>
            </a:r>
            <a:r>
              <a:rPr lang="zh-CN" altLang="zh-CN" sz="1400" dirty="0">
                <a:latin typeface="微软雅黑" panose="020B0503020204020204" pitchFamily="34" charset="-122"/>
                <a:ea typeface="微软雅黑" panose="020B0503020204020204" pitchFamily="34" charset="-122"/>
              </a:rPr>
              <a:t>工作曲线就能确定饱和溶液中的</a:t>
            </a:r>
            <a:r>
              <a:rPr lang="en-US" altLang="zh-CN" sz="1400" dirty="0">
                <a:latin typeface="微软雅黑" panose="020B0503020204020204" pitchFamily="34" charset="-122"/>
                <a:ea typeface="微软雅黑" panose="020B0503020204020204" pitchFamily="34" charset="-122"/>
              </a:rPr>
              <a:t>[Cu</a:t>
            </a:r>
            <a:r>
              <a:rPr lang="en-US" altLang="zh-CN" sz="1400" baseline="30000" dirty="0">
                <a:latin typeface="微软雅黑" panose="020B0503020204020204" pitchFamily="34" charset="-122"/>
                <a:ea typeface="微软雅黑" panose="020B0503020204020204" pitchFamily="34" charset="-122"/>
              </a:rPr>
              <a:t>2+</a:t>
            </a: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11" name="文本框 10"/>
          <p:cNvSpPr txBox="1"/>
          <p:nvPr>
            <p:custDataLst>
              <p:tags r:id="rId3"/>
            </p:custDataLst>
          </p:nvPr>
        </p:nvSpPr>
        <p:spPr>
          <a:xfrm>
            <a:off x="233997" y="1276032"/>
            <a:ext cx="4578985" cy="737235"/>
          </a:xfrm>
          <a:prstGeom prst="rect">
            <a:avLst/>
          </a:prstGeom>
          <a:noFill/>
        </p:spPr>
        <p:txBody>
          <a:bodyPr wrap="square">
            <a:spAutoFit/>
          </a:bodyPr>
          <a:lstStyle/>
          <a:p>
            <a:pPr>
              <a:lnSpc>
                <a:spcPct val="150000"/>
              </a:lnSpc>
            </a:pPr>
            <a:r>
              <a:rPr lang="zh-CN" altLang="en-US" sz="1400" b="1" dirty="0">
                <a:solidFill>
                  <a:srgbClr val="333333"/>
                </a:solidFill>
                <a:latin typeface="微软雅黑" panose="020B0503020204020204" pitchFamily="34" charset="-122"/>
                <a:ea typeface="微软雅黑" panose="020B0503020204020204" pitchFamily="34" charset="-122"/>
              </a:rPr>
              <a:t>氨水</a:t>
            </a:r>
            <a:r>
              <a:rPr lang="zh-CN" altLang="en-US" sz="1400" dirty="0">
                <a:solidFill>
                  <a:srgbClr val="333333"/>
                </a:solidFill>
                <a:latin typeface="微软雅黑" panose="020B0503020204020204" pitchFamily="34" charset="-122"/>
                <a:ea typeface="微软雅黑" panose="020B0503020204020204" pitchFamily="34" charset="-122"/>
              </a:rPr>
              <a:t>为显色剂</a:t>
            </a:r>
            <a:r>
              <a:rPr lang="en-US" altLang="zh-CN" sz="1400" dirty="0">
                <a:solidFill>
                  <a:srgbClr val="333333"/>
                </a:solidFill>
                <a:latin typeface="微软雅黑" panose="020B0503020204020204" pitchFamily="34" charset="-122"/>
                <a:ea typeface="微软雅黑" panose="020B0503020204020204" pitchFamily="34" charset="-122"/>
              </a:rPr>
              <a:t>:</a:t>
            </a:r>
            <a:endParaRPr lang="en-US" altLang="zh-CN" sz="1400" dirty="0">
              <a:solidFill>
                <a:srgbClr val="333333"/>
              </a:solidFill>
              <a:latin typeface="微软雅黑" panose="020B0503020204020204" pitchFamily="34" charset="-122"/>
              <a:ea typeface="微软雅黑" panose="020B0503020204020204" pitchFamily="34" charset="-122"/>
            </a:endParaRPr>
          </a:p>
          <a:p>
            <a:pPr>
              <a:lnSpc>
                <a:spcPct val="150000"/>
              </a:lnSpc>
            </a:pPr>
            <a:r>
              <a:rPr lang="pt-BR" altLang="zh-CN" sz="1400" dirty="0">
                <a:solidFill>
                  <a:srgbClr val="333333"/>
                </a:solidFill>
                <a:latin typeface="微软雅黑" panose="020B0503020204020204" pitchFamily="34" charset="-122"/>
                <a:ea typeface="微软雅黑" panose="020B0503020204020204" pitchFamily="34" charset="-122"/>
              </a:rPr>
              <a:t>Cu</a:t>
            </a:r>
            <a:r>
              <a:rPr lang="pt-BR" altLang="zh-CN" sz="1400" baseline="30000" dirty="0">
                <a:solidFill>
                  <a:srgbClr val="333333"/>
                </a:solidFill>
                <a:latin typeface="微软雅黑" panose="020B0503020204020204" pitchFamily="34" charset="-122"/>
                <a:ea typeface="微软雅黑" panose="020B0503020204020204" pitchFamily="34" charset="-122"/>
              </a:rPr>
              <a:t>2+</a:t>
            </a:r>
            <a:r>
              <a:rPr lang="pt-BR" altLang="zh-CN" sz="1400" dirty="0">
                <a:solidFill>
                  <a:srgbClr val="333333"/>
                </a:solidFill>
                <a:latin typeface="微软雅黑" panose="020B0503020204020204" pitchFamily="34" charset="-122"/>
                <a:ea typeface="微软雅黑" panose="020B0503020204020204" pitchFamily="34" charset="-122"/>
              </a:rPr>
              <a:t>+4NH</a:t>
            </a:r>
            <a:r>
              <a:rPr lang="pt-BR" altLang="zh-CN" sz="1400" baseline="-25000" dirty="0">
                <a:solidFill>
                  <a:srgbClr val="333333"/>
                </a:solidFill>
                <a:latin typeface="微软雅黑" panose="020B0503020204020204" pitchFamily="34" charset="-122"/>
                <a:ea typeface="微软雅黑" panose="020B0503020204020204" pitchFamily="34" charset="-122"/>
              </a:rPr>
              <a:t>3</a:t>
            </a:r>
            <a:r>
              <a:rPr lang="pt-BR" altLang="zh-CN" sz="1400" dirty="0">
                <a:solidFill>
                  <a:srgbClr val="333333"/>
                </a:solidFill>
                <a:latin typeface="微软雅黑" panose="020B0503020204020204" pitchFamily="34" charset="-122"/>
                <a:ea typeface="微软雅黑" panose="020B0503020204020204" pitchFamily="34" charset="-122"/>
              </a:rPr>
              <a:t>​⋅H</a:t>
            </a:r>
            <a:r>
              <a:rPr lang="pt-BR" altLang="zh-CN" sz="1400" baseline="-25000" dirty="0">
                <a:solidFill>
                  <a:srgbClr val="333333"/>
                </a:solidFill>
                <a:latin typeface="微软雅黑" panose="020B0503020204020204" pitchFamily="34" charset="-122"/>
                <a:ea typeface="微软雅黑" panose="020B0503020204020204" pitchFamily="34" charset="-122"/>
              </a:rPr>
              <a:t>2</a:t>
            </a:r>
            <a:r>
              <a:rPr lang="pt-BR" altLang="zh-CN" sz="1400" dirty="0">
                <a:solidFill>
                  <a:srgbClr val="333333"/>
                </a:solidFill>
                <a:latin typeface="微软雅黑" panose="020B0503020204020204" pitchFamily="34" charset="-122"/>
                <a:ea typeface="微软雅黑" panose="020B0503020204020204" pitchFamily="34" charset="-122"/>
              </a:rPr>
              <a:t>​O→[Cu(NH</a:t>
            </a:r>
            <a:r>
              <a:rPr lang="pt-BR" altLang="zh-CN" sz="1400" baseline="-25000" dirty="0">
                <a:solidFill>
                  <a:srgbClr val="333333"/>
                </a:solidFill>
                <a:latin typeface="微软雅黑" panose="020B0503020204020204" pitchFamily="34" charset="-122"/>
                <a:ea typeface="微软雅黑" panose="020B0503020204020204" pitchFamily="34" charset="-122"/>
              </a:rPr>
              <a:t>3</a:t>
            </a:r>
            <a:r>
              <a:rPr lang="pt-BR" altLang="zh-CN" sz="1400" dirty="0">
                <a:solidFill>
                  <a:srgbClr val="333333"/>
                </a:solidFill>
                <a:latin typeface="微软雅黑" panose="020B0503020204020204" pitchFamily="34" charset="-122"/>
                <a:ea typeface="微软雅黑" panose="020B0503020204020204" pitchFamily="34" charset="-122"/>
              </a:rPr>
              <a:t>​)</a:t>
            </a:r>
            <a:r>
              <a:rPr lang="pt-BR" altLang="zh-CN" sz="1400" baseline="-25000" dirty="0">
                <a:solidFill>
                  <a:srgbClr val="333333"/>
                </a:solidFill>
                <a:latin typeface="微软雅黑" panose="020B0503020204020204" pitchFamily="34" charset="-122"/>
                <a:ea typeface="微软雅黑" panose="020B0503020204020204" pitchFamily="34" charset="-122"/>
              </a:rPr>
              <a:t>4</a:t>
            </a:r>
            <a:r>
              <a:rPr lang="pt-BR" altLang="zh-CN" sz="1400" dirty="0">
                <a:solidFill>
                  <a:srgbClr val="333333"/>
                </a:solidFill>
                <a:latin typeface="微软雅黑" panose="020B0503020204020204" pitchFamily="34" charset="-122"/>
                <a:ea typeface="微软雅黑" panose="020B0503020204020204" pitchFamily="34" charset="-122"/>
              </a:rPr>
              <a:t>​]</a:t>
            </a:r>
            <a:r>
              <a:rPr lang="pt-BR" altLang="zh-CN" sz="1400" baseline="30000" dirty="0">
                <a:solidFill>
                  <a:srgbClr val="333333"/>
                </a:solidFill>
                <a:latin typeface="微软雅黑" panose="020B0503020204020204" pitchFamily="34" charset="-122"/>
                <a:ea typeface="微软雅黑" panose="020B0503020204020204" pitchFamily="34" charset="-122"/>
              </a:rPr>
              <a:t>2+</a:t>
            </a:r>
            <a:r>
              <a:rPr lang="pt-BR" altLang="zh-CN" sz="1400" dirty="0">
                <a:solidFill>
                  <a:srgbClr val="333333"/>
                </a:solidFill>
                <a:latin typeface="微软雅黑" panose="020B0503020204020204" pitchFamily="34" charset="-122"/>
                <a:ea typeface="微软雅黑" panose="020B0503020204020204" pitchFamily="34" charset="-122"/>
              </a:rPr>
              <a:t>+4H</a:t>
            </a:r>
            <a:r>
              <a:rPr lang="pt-BR" altLang="zh-CN" sz="1400" baseline="-25000" dirty="0">
                <a:solidFill>
                  <a:srgbClr val="333333"/>
                </a:solidFill>
                <a:latin typeface="微软雅黑" panose="020B0503020204020204" pitchFamily="34" charset="-122"/>
                <a:ea typeface="微软雅黑" panose="020B0503020204020204" pitchFamily="34" charset="-122"/>
              </a:rPr>
              <a:t>2</a:t>
            </a:r>
            <a:r>
              <a:rPr lang="pt-BR" altLang="zh-CN" sz="1400" dirty="0">
                <a:solidFill>
                  <a:srgbClr val="333333"/>
                </a:solidFill>
                <a:latin typeface="微软雅黑" panose="020B0503020204020204" pitchFamily="34" charset="-122"/>
                <a:ea typeface="微软雅黑" panose="020B0503020204020204" pitchFamily="34" charset="-122"/>
              </a:rPr>
              <a:t>​O</a:t>
            </a:r>
            <a:endParaRPr lang="pt-BR" altLang="zh-CN" sz="1400" dirty="0">
              <a:solidFill>
                <a:srgbClr val="333333"/>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4"/>
            </p:custDataLst>
          </p:nvPr>
        </p:nvSpPr>
        <p:spPr>
          <a:xfrm>
            <a:off x="167005" y="2042160"/>
            <a:ext cx="4530090" cy="737235"/>
          </a:xfrm>
          <a:prstGeom prst="rect">
            <a:avLst/>
          </a:prstGeom>
          <a:noFill/>
        </p:spPr>
        <p:txBody>
          <a:bodyPr wrap="square">
            <a:spAutoFit/>
          </a:bodyPr>
          <a:lstStyle/>
          <a:p>
            <a:pPr>
              <a:lnSpc>
                <a:spcPct val="150000"/>
              </a:lnSpc>
            </a:pPr>
            <a:r>
              <a:rPr lang="zh-CN" altLang="en-US" sz="1400" b="1" dirty="0">
                <a:solidFill>
                  <a:srgbClr val="000000"/>
                </a:solidFill>
                <a:latin typeface="微软雅黑" panose="020B0503020204020204" pitchFamily="34" charset="-122"/>
                <a:ea typeface="微软雅黑" panose="020B0503020204020204" pitchFamily="34" charset="-122"/>
              </a:rPr>
              <a:t>甘氨酸</a:t>
            </a:r>
            <a:r>
              <a:rPr lang="zh-CN" altLang="en-US" sz="1400" dirty="0">
                <a:solidFill>
                  <a:srgbClr val="000000"/>
                </a:solidFill>
                <a:latin typeface="微软雅黑" panose="020B0503020204020204" pitchFamily="34" charset="-122"/>
                <a:ea typeface="微软雅黑" panose="020B0503020204020204" pitchFamily="34" charset="-122"/>
              </a:rPr>
              <a:t>为显色剂：</a:t>
            </a:r>
            <a:endParaRPr lang="en-US" altLang="zh-CN" sz="14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400" dirty="0">
                <a:solidFill>
                  <a:srgbClr val="000000"/>
                </a:solidFill>
                <a:latin typeface="微软雅黑" panose="020B0503020204020204" pitchFamily="34" charset="-122"/>
                <a:ea typeface="微软雅黑" panose="020B0503020204020204" pitchFamily="34" charset="-122"/>
              </a:rPr>
              <a:t>Cu</a:t>
            </a:r>
            <a:r>
              <a:rPr lang="en-US" altLang="zh-CN" sz="1400" baseline="30000" dirty="0">
                <a:solidFill>
                  <a:srgbClr val="000000"/>
                </a:solidFill>
                <a:latin typeface="微软雅黑" panose="020B0503020204020204" pitchFamily="34" charset="-122"/>
                <a:ea typeface="微软雅黑" panose="020B0503020204020204" pitchFamily="34" charset="-122"/>
              </a:rPr>
              <a:t>2+ </a:t>
            </a:r>
            <a:r>
              <a:rPr lang="en-US" altLang="zh-CN" sz="1400" dirty="0">
                <a:solidFill>
                  <a:srgbClr val="000000"/>
                </a:solidFill>
                <a:latin typeface="微软雅黑" panose="020B0503020204020204" pitchFamily="34" charset="-122"/>
                <a:ea typeface="微软雅黑" panose="020B0503020204020204" pitchFamily="34" charset="-122"/>
              </a:rPr>
              <a:t>+ 2NH</a:t>
            </a:r>
            <a:r>
              <a:rPr lang="en-US" altLang="zh-CN" sz="1400" baseline="-25000" dirty="0">
                <a:solidFill>
                  <a:srgbClr val="000000"/>
                </a:solidFill>
                <a:latin typeface="微软雅黑" panose="020B0503020204020204" pitchFamily="34" charset="-122"/>
                <a:ea typeface="微软雅黑" panose="020B0503020204020204" pitchFamily="34" charset="-122"/>
              </a:rPr>
              <a:t>2</a:t>
            </a:r>
            <a:r>
              <a:rPr lang="en-US" altLang="zh-CN" sz="1400" dirty="0">
                <a:solidFill>
                  <a:srgbClr val="000000"/>
                </a:solidFill>
                <a:latin typeface="微软雅黑" panose="020B0503020204020204" pitchFamily="34" charset="-122"/>
                <a:ea typeface="微软雅黑" panose="020B0503020204020204" pitchFamily="34" charset="-122"/>
              </a:rPr>
              <a:t>CH</a:t>
            </a:r>
            <a:r>
              <a:rPr lang="en-US" altLang="zh-CN" sz="1400" baseline="-25000" dirty="0">
                <a:solidFill>
                  <a:srgbClr val="000000"/>
                </a:solidFill>
                <a:latin typeface="微软雅黑" panose="020B0503020204020204" pitchFamily="34" charset="-122"/>
                <a:ea typeface="微软雅黑" panose="020B0503020204020204" pitchFamily="34" charset="-122"/>
              </a:rPr>
              <a:t>2</a:t>
            </a:r>
            <a:r>
              <a:rPr lang="en-US" altLang="zh-CN" sz="1400" dirty="0">
                <a:solidFill>
                  <a:srgbClr val="000000"/>
                </a:solidFill>
                <a:latin typeface="微软雅黑" panose="020B0503020204020204" pitchFamily="34" charset="-122"/>
                <a:ea typeface="微软雅黑" panose="020B0503020204020204" pitchFamily="34" charset="-122"/>
              </a:rPr>
              <a:t>COOH → [Cu(NH</a:t>
            </a:r>
            <a:r>
              <a:rPr lang="en-US" altLang="zh-CN" sz="1400" baseline="-25000" dirty="0">
                <a:solidFill>
                  <a:srgbClr val="000000"/>
                </a:solidFill>
                <a:latin typeface="微软雅黑" panose="020B0503020204020204" pitchFamily="34" charset="-122"/>
                <a:ea typeface="微软雅黑" panose="020B0503020204020204" pitchFamily="34" charset="-122"/>
              </a:rPr>
              <a:t>2</a:t>
            </a:r>
            <a:r>
              <a:rPr lang="en-US" altLang="zh-CN" sz="1400" dirty="0">
                <a:solidFill>
                  <a:srgbClr val="000000"/>
                </a:solidFill>
                <a:latin typeface="微软雅黑" panose="020B0503020204020204" pitchFamily="34" charset="-122"/>
                <a:ea typeface="微软雅黑" panose="020B0503020204020204" pitchFamily="34" charset="-122"/>
              </a:rPr>
              <a:t>CH</a:t>
            </a:r>
            <a:r>
              <a:rPr lang="en-US" altLang="zh-CN" sz="1400" baseline="-25000" dirty="0">
                <a:solidFill>
                  <a:srgbClr val="000000"/>
                </a:solidFill>
                <a:latin typeface="微软雅黑" panose="020B0503020204020204" pitchFamily="34" charset="-122"/>
                <a:ea typeface="微软雅黑" panose="020B0503020204020204" pitchFamily="34" charset="-122"/>
              </a:rPr>
              <a:t>2</a:t>
            </a:r>
            <a:r>
              <a:rPr lang="en-US" altLang="zh-CN" sz="1400" dirty="0">
                <a:solidFill>
                  <a:srgbClr val="000000"/>
                </a:solidFill>
                <a:latin typeface="微软雅黑" panose="020B0503020204020204" pitchFamily="34" charset="-122"/>
                <a:ea typeface="微软雅黑" panose="020B0503020204020204" pitchFamily="34" charset="-122"/>
              </a:rPr>
              <a:t>COO)</a:t>
            </a:r>
            <a:r>
              <a:rPr lang="en-US" altLang="zh-CN" sz="1400" baseline="-25000" dirty="0">
                <a:solidFill>
                  <a:srgbClr val="000000"/>
                </a:solidFill>
                <a:latin typeface="微软雅黑" panose="020B0503020204020204" pitchFamily="34" charset="-122"/>
                <a:ea typeface="微软雅黑" panose="020B0503020204020204" pitchFamily="34" charset="-122"/>
              </a:rPr>
              <a:t>2</a:t>
            </a:r>
            <a:r>
              <a:rPr lang="en-US" altLang="zh-CN" sz="1400" dirty="0">
                <a:solidFill>
                  <a:srgbClr val="000000"/>
                </a:solidFill>
                <a:latin typeface="微软雅黑" panose="020B0503020204020204" pitchFamily="34" charset="-122"/>
                <a:ea typeface="微软雅黑" panose="020B0503020204020204" pitchFamily="34" charset="-122"/>
              </a:rPr>
              <a:t>]</a:t>
            </a:r>
            <a:r>
              <a:rPr lang="en-US" altLang="zh-CN" sz="1400" baseline="30000" dirty="0">
                <a:solidFill>
                  <a:srgbClr val="000000"/>
                </a:solidFill>
                <a:latin typeface="微软雅黑" panose="020B0503020204020204" pitchFamily="34" charset="-122"/>
                <a:ea typeface="微软雅黑" panose="020B0503020204020204" pitchFamily="34" charset="-122"/>
              </a:rPr>
              <a:t>2+</a:t>
            </a:r>
            <a:endParaRPr lang="en-US" altLang="zh-CN" sz="1400" baseline="30000" dirty="0">
              <a:solidFill>
                <a:srgbClr val="00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67005" y="940435"/>
            <a:ext cx="4868545" cy="306705"/>
          </a:xfrm>
          <a:prstGeom prst="rect">
            <a:avLst/>
          </a:prstGeom>
          <a:noFill/>
        </p:spPr>
        <p:txBody>
          <a:bodyPr wrap="square">
            <a:spAutoFit/>
          </a:bodyPr>
          <a:lstStyle/>
          <a:p>
            <a:r>
              <a:rPr lang="zh-CN" altLang="zh-CN" sz="1400" dirty="0">
                <a:latin typeface="微软雅黑" panose="020B0503020204020204" pitchFamily="34" charset="-122"/>
                <a:ea typeface="微软雅黑" panose="020B0503020204020204" pitchFamily="34" charset="-122"/>
              </a:rPr>
              <a:t>饱和溶液中</a:t>
            </a:r>
            <a:r>
              <a:rPr lang="en-US" altLang="zh-CN" sz="1400" dirty="0">
                <a:latin typeface="微软雅黑" panose="020B0503020204020204" pitchFamily="34" charset="-122"/>
                <a:ea typeface="微软雅黑" panose="020B0503020204020204" pitchFamily="34" charset="-122"/>
              </a:rPr>
              <a:t>Cu</a:t>
            </a:r>
            <a:r>
              <a:rPr lang="en-US" altLang="zh-CN" sz="1400" baseline="30000" dirty="0">
                <a:latin typeface="微软雅黑" panose="020B0503020204020204" pitchFamily="34" charset="-122"/>
                <a:ea typeface="微软雅黑" panose="020B0503020204020204" pitchFamily="34" charset="-122"/>
              </a:rPr>
              <a:t>2+</a:t>
            </a:r>
            <a:r>
              <a:rPr lang="zh-CN" altLang="en-US" sz="1400" dirty="0">
                <a:latin typeface="微软雅黑" panose="020B0503020204020204" pitchFamily="34" charset="-122"/>
                <a:ea typeface="微软雅黑" panose="020B0503020204020204" pitchFamily="34" charset="-122"/>
              </a:rPr>
              <a:t>可与</a:t>
            </a:r>
            <a:r>
              <a:rPr lang="zh-CN" altLang="zh-CN" sz="1400" dirty="0">
                <a:latin typeface="微软雅黑" panose="020B0503020204020204" pitchFamily="34" charset="-122"/>
                <a:ea typeface="微软雅黑" panose="020B0503020204020204" pitchFamily="34" charset="-122"/>
              </a:rPr>
              <a:t>过量络合物作用生成有颜色的铜配离子</a:t>
            </a:r>
            <a:endParaRPr lang="zh-CN" altLang="zh-CN" sz="1400"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5"/>
          <a:srcRect r="10464"/>
          <a:stretch>
            <a:fillRect/>
          </a:stretch>
        </p:blipFill>
        <p:spPr>
          <a:xfrm>
            <a:off x="2523490" y="2836545"/>
            <a:ext cx="2008505" cy="1684655"/>
          </a:xfrm>
          <a:prstGeom prst="rect">
            <a:avLst/>
          </a:prstGeom>
          <a:effectLst>
            <a:outerShdw blurRad="50800" dist="38100" dir="2700000" algn="tl" rotWithShape="0">
              <a:prstClr val="black">
                <a:alpha val="40000"/>
              </a:prstClr>
            </a:outerShdw>
          </a:effectLst>
        </p:spPr>
      </p:pic>
      <p:sp>
        <p:nvSpPr>
          <p:cNvPr id="17" name="文本框 16"/>
          <p:cNvSpPr txBox="1"/>
          <p:nvPr>
            <p:custDataLst>
              <p:tags r:id="rId6"/>
            </p:custDataLst>
          </p:nvPr>
        </p:nvSpPr>
        <p:spPr>
          <a:xfrm>
            <a:off x="2191469" y="1247139"/>
            <a:ext cx="958131" cy="337185"/>
          </a:xfrm>
          <a:prstGeom prst="rect">
            <a:avLst/>
          </a:prstGeom>
          <a:solidFill>
            <a:srgbClr val="FFFF00"/>
          </a:solidFill>
          <a:ln w="127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600 nm</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18" name="文本框 17"/>
          <p:cNvSpPr txBox="1"/>
          <p:nvPr>
            <p:custDataLst>
              <p:tags r:id="rId7"/>
            </p:custDataLst>
          </p:nvPr>
        </p:nvSpPr>
        <p:spPr>
          <a:xfrm>
            <a:off x="2191469" y="2072223"/>
            <a:ext cx="958131" cy="337185"/>
          </a:xfrm>
          <a:prstGeom prst="rect">
            <a:avLst/>
          </a:prstGeom>
          <a:solidFill>
            <a:srgbClr val="FFFF00"/>
          </a:solidFill>
          <a:ln w="12700">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rPr>
              <a:t>640 nm</a:t>
            </a:r>
            <a:endParaRPr lang="en-US" altLang="zh-CN" sz="16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30740"/>
            <a:ext cx="8113486" cy="0"/>
          </a:xfrm>
          <a:prstGeom prst="line">
            <a:avLst/>
          </a:prstGeom>
        </p:spPr>
        <p:style>
          <a:lnRef idx="1">
            <a:schemeClr val="dk1"/>
          </a:lnRef>
          <a:fillRef idx="0">
            <a:schemeClr val="dk1"/>
          </a:fillRef>
          <a:effectRef idx="0">
            <a:schemeClr val="dk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实验原理</a:t>
            </a:r>
            <a:endParaRPr lang="zh-CN" altLang="en-US" sz="2000" b="1" spc="300" dirty="0">
              <a:latin typeface="微软雅黑" panose="020B0503020204020204" pitchFamily="34" charset="-122"/>
              <a:ea typeface="微软雅黑" panose="020B0503020204020204" pitchFamily="34" charset="-122"/>
            </a:endParaRPr>
          </a:p>
        </p:txBody>
      </p:sp>
      <p:sp>
        <p:nvSpPr>
          <p:cNvPr id="49" name="TextBox 48"/>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mc:AlternateContent xmlns:mc="http://schemas.openxmlformats.org/markup-compatibility/2006">
        <mc:Choice xmlns:a14="http://schemas.microsoft.com/office/drawing/2010/main" Requires="a14">
          <p:sp>
            <p:nvSpPr>
              <p:cNvPr id="58" name="TextBox 57"/>
              <p:cNvSpPr txBox="1"/>
              <p:nvPr/>
            </p:nvSpPr>
            <p:spPr>
              <a:xfrm>
                <a:off x="439057" y="706553"/>
                <a:ext cx="8352973" cy="4094480"/>
              </a:xfrm>
              <a:prstGeom prst="rect">
                <a:avLst/>
              </a:prstGeom>
              <a:noFill/>
            </p:spPr>
            <p:txBody>
              <a:bodyPr wrap="square" numCol="1" spcCol="36000"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碘酸铜饱和溶液中加入足量的螯合剂乙二胺四乙酸（</a:t>
                </a:r>
                <a:r>
                  <a:rPr lang="en-US" altLang="zh-CN" sz="1600" dirty="0">
                    <a:latin typeface="微软雅黑" panose="020B0503020204020204" pitchFamily="34" charset="-122"/>
                    <a:ea typeface="微软雅黑" panose="020B0503020204020204" pitchFamily="34" charset="-122"/>
                  </a:rPr>
                  <a:t>EDTA</a:t>
                </a:r>
                <a:r>
                  <a:rPr lang="zh-CN" altLang="zh-CN"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使其与</a:t>
                </a:r>
                <a:r>
                  <a:rPr lang="zh-CN" altLang="zh-CN" sz="1600" dirty="0">
                    <a:solidFill>
                      <a:schemeClr val="accent2"/>
                    </a:solidFill>
                    <a:latin typeface="微软雅黑" panose="020B0503020204020204" pitchFamily="34" charset="-122"/>
                    <a:ea typeface="微软雅黑" panose="020B0503020204020204" pitchFamily="34" charset="-122"/>
                  </a:rPr>
                  <a:t>铜离子</a:t>
                </a:r>
                <a:r>
                  <a:rPr lang="zh-CN" altLang="zh-CN" sz="1600" dirty="0">
                    <a:latin typeface="微软雅黑" panose="020B0503020204020204" pitchFamily="34" charset="-122"/>
                    <a:ea typeface="微软雅黑" panose="020B0503020204020204" pitchFamily="34" charset="-122"/>
                  </a:rPr>
                  <a:t>形成很稳定的</a:t>
                </a:r>
                <a:r>
                  <a:rPr lang="zh-CN" altLang="zh-CN" sz="1600" dirty="0">
                    <a:solidFill>
                      <a:schemeClr val="accent2"/>
                    </a:solidFill>
                    <a:latin typeface="微软雅黑" panose="020B0503020204020204" pitchFamily="34" charset="-122"/>
                    <a:ea typeface="微软雅黑" panose="020B0503020204020204" pitchFamily="34" charset="-122"/>
                  </a:rPr>
                  <a:t>螯合</a:t>
                </a:r>
                <a:r>
                  <a:rPr lang="zh-CN" altLang="zh-CN" sz="1600" dirty="0">
                    <a:latin typeface="微软雅黑" panose="020B0503020204020204" pitchFamily="34" charset="-122"/>
                    <a:ea typeface="微软雅黑" panose="020B0503020204020204" pitchFamily="34" charset="-122"/>
                  </a:rPr>
                  <a:t>物</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其稳定常数为</a:t>
                </a:r>
                <a:r>
                  <a:rPr lang="en-US" altLang="zh-CN" sz="1600" dirty="0">
                    <a:latin typeface="微软雅黑" panose="020B0503020204020204" pitchFamily="34" charset="-122"/>
                    <a:ea typeface="微软雅黑" panose="020B0503020204020204" pitchFamily="34" charset="-122"/>
                  </a:rPr>
                  <a:t>6.8</a:t>
                </a:r>
                <a:r>
                  <a:rPr lang="en-US" altLang="zh-CN" sz="1600" dirty="0">
                    <a:latin typeface="微软雅黑" panose="020B0503020204020204" pitchFamily="34" charset="-122"/>
                    <a:ea typeface="微软雅黑" panose="020B0503020204020204" pitchFamily="34" charset="-122"/>
                    <a:sym typeface="Symbol" panose="05050102010706020507" pitchFamily="18" charset="2"/>
                  </a:rPr>
                  <a:t></a:t>
                </a:r>
                <a:r>
                  <a:rPr lang="en-US" altLang="zh-CN" sz="1600" dirty="0">
                    <a:latin typeface="微软雅黑" panose="020B0503020204020204" pitchFamily="34" charset="-122"/>
                    <a:ea typeface="微软雅黑" panose="020B0503020204020204" pitchFamily="34" charset="-122"/>
                  </a:rPr>
                  <a:t>10</a:t>
                </a:r>
                <a:r>
                  <a:rPr lang="en-US" altLang="zh-CN" sz="1600" baseline="30000" dirty="0">
                    <a:latin typeface="微软雅黑" panose="020B0503020204020204" pitchFamily="34" charset="-122"/>
                    <a:ea typeface="微软雅黑" panose="020B0503020204020204" pitchFamily="34" charset="-122"/>
                  </a:rPr>
                  <a:t>18</a:t>
                </a:r>
                <a:r>
                  <a:rPr lang="en-US" altLang="zh-CN" sz="1600" dirty="0">
                    <a:latin typeface="微软雅黑" panose="020B0503020204020204" pitchFamily="34" charset="-122"/>
                    <a:ea typeface="微软雅黑" panose="020B0503020204020204" pitchFamily="34" charset="-122"/>
                  </a:rPr>
                  <a:t> ) </a:t>
                </a:r>
                <a:endParaRPr lang="en-US" altLang="zh-CN" sz="1600" dirty="0">
                  <a:latin typeface="微软雅黑" panose="020B0503020204020204" pitchFamily="34" charset="-122"/>
                  <a:ea typeface="微软雅黑" panose="020B0503020204020204" pitchFamily="34" charset="-122"/>
                </a:endParaRPr>
              </a:p>
              <a:p>
                <a:pPr algn="ctr">
                  <a:lnSpc>
                    <a:spcPct val="150000"/>
                  </a:lnSpc>
                </a:pPr>
                <a:r>
                  <a:rPr lang="en-US" altLang="zh-CN" sz="1600" dirty="0">
                    <a:latin typeface="微软雅黑" panose="020B0503020204020204" pitchFamily="34" charset="-122"/>
                    <a:ea typeface="微软雅黑" panose="020B0503020204020204" pitchFamily="34" charset="-122"/>
                  </a:rPr>
                  <a:t>Cu</a:t>
                </a:r>
                <a:r>
                  <a:rPr lang="en-US" altLang="zh-CN" sz="1600" baseline="30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 Y</a:t>
                </a:r>
                <a:r>
                  <a:rPr lang="en-US" altLang="zh-CN" sz="1600" baseline="30000" dirty="0">
                    <a:latin typeface="微软雅黑" panose="020B0503020204020204" pitchFamily="34" charset="-122"/>
                    <a:ea typeface="微软雅黑" panose="020B0503020204020204" pitchFamily="34" charset="-122"/>
                  </a:rPr>
                  <a:t> 4-</a:t>
                </a:r>
                <a:r>
                  <a:rPr lang="en-US" altLang="zh-CN"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CuY</a:t>
                </a:r>
                <a:r>
                  <a:rPr lang="en-US" altLang="zh-CN" sz="1600" dirty="0">
                    <a:latin typeface="微软雅黑" panose="020B0503020204020204" pitchFamily="34" charset="-122"/>
                    <a:ea typeface="微软雅黑" panose="020B0503020204020204" pitchFamily="34" charset="-122"/>
                  </a:rPr>
                  <a:t> ]</a:t>
                </a:r>
                <a:r>
                  <a:rPr lang="en-US" altLang="zh-CN" sz="1600" baseline="30000" dirty="0">
                    <a:latin typeface="微软雅黑" panose="020B0503020204020204" pitchFamily="34" charset="-122"/>
                    <a:ea typeface="微软雅黑" panose="020B0503020204020204" pitchFamily="34" charset="-122"/>
                  </a:rPr>
                  <a:t>2-</a:t>
                </a:r>
                <a:endParaRPr lang="zh-CN" altLang="zh-CN" sz="1600" dirty="0">
                  <a:latin typeface="微软雅黑" panose="020B0503020204020204" pitchFamily="34" charset="-122"/>
                  <a:ea typeface="微软雅黑" panose="020B0503020204020204" pitchFamily="34" charset="-122"/>
                </a:endParaRPr>
              </a:p>
              <a:p>
                <a:pPr algn="ctr">
                  <a:lnSpc>
                    <a:spcPct val="150000"/>
                  </a:lnSpc>
                </a:pPr>
                <a:r>
                  <a:rPr lang="en-US" altLang="zh-CN" sz="1600" dirty="0">
                    <a:latin typeface="微软雅黑" panose="020B0503020204020204" pitchFamily="34" charset="-122"/>
                    <a:ea typeface="微软雅黑" panose="020B0503020204020204" pitchFamily="34" charset="-122"/>
                  </a:rPr>
                  <a:t>IO</a:t>
                </a:r>
                <a:r>
                  <a:rPr lang="en-US" altLang="zh-CN" sz="1600" baseline="-25000" dirty="0">
                    <a:latin typeface="微软雅黑" panose="020B0503020204020204" pitchFamily="34" charset="-122"/>
                    <a:ea typeface="微软雅黑" panose="020B0503020204020204" pitchFamily="34" charset="-122"/>
                  </a:rPr>
                  <a:t>3</a:t>
                </a:r>
                <a:r>
                  <a:rPr lang="en-US" altLang="zh-CN" sz="1600" baseline="50000" dirty="0">
                    <a:solidFill>
                      <a:schemeClr val="tx1"/>
                    </a:solidFill>
                    <a:uFillTx/>
                    <a:latin typeface="微软雅黑" panose="020B0503020204020204" pitchFamily="34" charset="-122"/>
                    <a:ea typeface="微软雅黑" panose="020B0503020204020204" pitchFamily="34" charset="-122"/>
                  </a:rPr>
                  <a:t>-</a:t>
                </a:r>
                <a:r>
                  <a:rPr lang="en-US" altLang="zh-CN" sz="1600" baseline="300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t>
                </a:r>
                <a:r>
                  <a:rPr lang="en-US" altLang="zh-CN" sz="1600" baseline="300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5I</a:t>
                </a:r>
                <a:r>
                  <a:rPr lang="en-US" altLang="zh-CN" sz="1600" baseline="30000" dirty="0">
                    <a:latin typeface="微软雅黑" panose="020B0503020204020204" pitchFamily="34" charset="-122"/>
                    <a:ea typeface="微软雅黑" panose="020B0503020204020204" pitchFamily="34" charset="-122"/>
                  </a:rPr>
                  <a:t> - </a:t>
                </a:r>
                <a:r>
                  <a:rPr lang="en-US" altLang="zh-CN" sz="1600" dirty="0">
                    <a:latin typeface="微软雅黑" panose="020B0503020204020204" pitchFamily="34" charset="-122"/>
                    <a:ea typeface="微软雅黑" panose="020B0503020204020204" pitchFamily="34" charset="-122"/>
                  </a:rPr>
                  <a:t>+ 6H</a:t>
                </a:r>
                <a:r>
                  <a:rPr lang="en-US" altLang="zh-CN" sz="1600" baseline="300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 3I</a:t>
                </a:r>
                <a:r>
                  <a:rPr lang="en-US" altLang="zh-CN" sz="1600" baseline="-25000" dirty="0">
                    <a:latin typeface="微软雅黑" panose="020B0503020204020204" pitchFamily="34" charset="-122"/>
                    <a:ea typeface="微软雅黑" panose="020B0503020204020204" pitchFamily="34" charset="-122"/>
                  </a:rPr>
                  <a:t>2 </a:t>
                </a:r>
                <a:r>
                  <a:rPr lang="en-US" altLang="zh-CN" sz="1600" dirty="0">
                    <a:latin typeface="微软雅黑" panose="020B0503020204020204" pitchFamily="34" charset="-122"/>
                    <a:ea typeface="微软雅黑" panose="020B0503020204020204" pitchFamily="34" charset="-122"/>
                  </a:rPr>
                  <a:t>+</a:t>
                </a:r>
                <a:r>
                  <a:rPr lang="en-US" altLang="zh-CN" sz="1600" baseline="-250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3H</a:t>
                </a:r>
                <a:r>
                  <a:rPr lang="en-US" altLang="zh-CN" sz="1600" baseline="-25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O</a:t>
                </a:r>
                <a:endParaRPr lang="en-US" altLang="zh-CN" sz="1600" dirty="0">
                  <a:latin typeface="微软雅黑" panose="020B0503020204020204" pitchFamily="34" charset="-122"/>
                  <a:ea typeface="微软雅黑" panose="020B0503020204020204" pitchFamily="34" charset="-122"/>
                </a:endParaRPr>
              </a:p>
              <a:p>
                <a:pPr algn="ctr">
                  <a:lnSpc>
                    <a:spcPct val="150000"/>
                  </a:lnSpc>
                </a:pPr>
                <a:r>
                  <a:rPr lang="en-US" altLang="zh-CN" sz="1600" dirty="0">
                    <a:latin typeface="微软雅黑" panose="020B0503020204020204" pitchFamily="34" charset="-122"/>
                    <a:ea typeface="微软雅黑" panose="020B0503020204020204" pitchFamily="34" charset="-122"/>
                  </a:rPr>
                  <a:t>I</a:t>
                </a:r>
                <a:r>
                  <a:rPr lang="en-US" altLang="zh-CN" sz="1600" baseline="-25000" dirty="0">
                    <a:latin typeface="微软雅黑" panose="020B0503020204020204" pitchFamily="34" charset="-122"/>
                    <a:ea typeface="微软雅黑" panose="020B0503020204020204" pitchFamily="34" charset="-122"/>
                  </a:rPr>
                  <a:t>2 </a:t>
                </a:r>
                <a:r>
                  <a:rPr lang="en-US" altLang="zh-CN" sz="1600" dirty="0">
                    <a:latin typeface="微软雅黑" panose="020B0503020204020204" pitchFamily="34" charset="-122"/>
                    <a:ea typeface="微软雅黑" panose="020B0503020204020204" pitchFamily="34" charset="-122"/>
                  </a:rPr>
                  <a:t>+ 2S</a:t>
                </a:r>
                <a:r>
                  <a:rPr lang="en-US" altLang="zh-CN" sz="1600" baseline="-25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O</a:t>
                </a:r>
                <a:r>
                  <a:rPr lang="en-US" altLang="zh-CN" sz="1600" baseline="-25000" dirty="0">
                    <a:latin typeface="微软雅黑" panose="020B0503020204020204" pitchFamily="34" charset="-122"/>
                    <a:ea typeface="微软雅黑" panose="020B0503020204020204" pitchFamily="34" charset="-122"/>
                  </a:rPr>
                  <a:t>3 </a:t>
                </a:r>
                <a:r>
                  <a:rPr lang="en-US" altLang="zh-CN" sz="1600" baseline="30000" dirty="0">
                    <a:latin typeface="微软雅黑" panose="020B0503020204020204" pitchFamily="34" charset="-122"/>
                    <a:ea typeface="微软雅黑" panose="020B0503020204020204" pitchFamily="34" charset="-122"/>
                  </a:rPr>
                  <a:t>2 -</a:t>
                </a:r>
                <a:r>
                  <a:rPr lang="en-US" altLang="zh-CN" sz="1600" dirty="0">
                    <a:latin typeface="微软雅黑" panose="020B0503020204020204" pitchFamily="34" charset="-122"/>
                    <a:ea typeface="微软雅黑" panose="020B0503020204020204" pitchFamily="34" charset="-122"/>
                  </a:rPr>
                  <a:t>══ S</a:t>
                </a:r>
                <a:r>
                  <a:rPr lang="en-US" altLang="zh-CN" sz="1600" baseline="-25000" dirty="0">
                    <a:latin typeface="微软雅黑" panose="020B0503020204020204" pitchFamily="34" charset="-122"/>
                    <a:ea typeface="微软雅黑" panose="020B0503020204020204" pitchFamily="34" charset="-122"/>
                  </a:rPr>
                  <a:t>4</a:t>
                </a:r>
                <a:r>
                  <a:rPr lang="en-US" altLang="zh-CN" sz="1600" dirty="0">
                    <a:latin typeface="微软雅黑" panose="020B0503020204020204" pitchFamily="34" charset="-122"/>
                    <a:ea typeface="微软雅黑" panose="020B0503020204020204" pitchFamily="34" charset="-122"/>
                  </a:rPr>
                  <a:t>O</a:t>
                </a:r>
                <a:r>
                  <a:rPr lang="en-US" altLang="zh-CN" sz="1600" baseline="-25000" dirty="0">
                    <a:latin typeface="微软雅黑" panose="020B0503020204020204" pitchFamily="34" charset="-122"/>
                    <a:ea typeface="微软雅黑" panose="020B0503020204020204" pitchFamily="34" charset="-122"/>
                  </a:rPr>
                  <a:t>6</a:t>
                </a:r>
                <a:r>
                  <a:rPr lang="en-US" altLang="zh-CN" sz="1600" baseline="30000" dirty="0">
                    <a:latin typeface="微软雅黑" panose="020B0503020204020204" pitchFamily="34" charset="-122"/>
                    <a:ea typeface="微软雅黑" panose="020B0503020204020204" pitchFamily="34" charset="-122"/>
                  </a:rPr>
                  <a:t>2 - </a:t>
                </a:r>
                <a:r>
                  <a:rPr lang="en-US" altLang="zh-CN" sz="1600" dirty="0">
                    <a:latin typeface="微软雅黑" panose="020B0503020204020204" pitchFamily="34" charset="-122"/>
                    <a:ea typeface="微软雅黑" panose="020B0503020204020204" pitchFamily="34" charset="-122"/>
                  </a:rPr>
                  <a:t>+ 2I</a:t>
                </a:r>
                <a:r>
                  <a:rPr lang="en-US" altLang="zh-CN" sz="1600" baseline="30000" dirty="0">
                    <a:latin typeface="微软雅黑" panose="020B0503020204020204" pitchFamily="34" charset="-122"/>
                    <a:ea typeface="微软雅黑" panose="020B0503020204020204" pitchFamily="34" charset="-122"/>
                  </a:rPr>
                  <a:t> –</a:t>
                </a:r>
                <a:endParaRPr lang="en-US" altLang="zh-CN" sz="1400" u="sng" dirty="0">
                  <a:latin typeface="微软雅黑" panose="020B0503020204020204" pitchFamily="34" charset="-122"/>
                  <a:ea typeface="微软雅黑" panose="020B0503020204020204" pitchFamily="34" charset="-122"/>
                </a:endParaRPr>
              </a:p>
              <a:p>
                <a:pPr algn="ctr">
                  <a:lnSpc>
                    <a:spcPct val="150000"/>
                  </a:lnSpc>
                </a:pPr>
                <a:r>
                  <a:rPr lang="en-US" altLang="zh-CN" sz="1600" dirty="0">
                    <a:latin typeface="微软雅黑" panose="020B0503020204020204" pitchFamily="34" charset="-122"/>
                    <a:ea typeface="微软雅黑" panose="020B0503020204020204" pitchFamily="34" charset="-122"/>
                  </a:rPr>
                  <a:t>1 mol IO</a:t>
                </a:r>
                <a:r>
                  <a:rPr lang="en-US" altLang="zh-CN" sz="1600" baseline="-25000" dirty="0">
                    <a:latin typeface="微软雅黑" panose="020B0503020204020204" pitchFamily="34" charset="-122"/>
                    <a:ea typeface="微软雅黑" panose="020B0503020204020204" pitchFamily="34" charset="-122"/>
                  </a:rPr>
                  <a:t>3</a:t>
                </a:r>
                <a:r>
                  <a:rPr lang="en-US" altLang="zh-CN" sz="1600" baseline="300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 mol I</a:t>
                </a:r>
                <a:r>
                  <a:rPr lang="en-US" altLang="zh-CN" sz="1600" baseline="-250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6 mol S</a:t>
                </a:r>
                <a:r>
                  <a:rPr lang="en-US" altLang="zh-CN" sz="1600" baseline="-25000" dirty="0">
                    <a:latin typeface="微软雅黑" panose="020B0503020204020204" pitchFamily="34" charset="-122"/>
                    <a:ea typeface="微软雅黑" panose="020B0503020204020204" pitchFamily="34" charset="-122"/>
                  </a:rPr>
                  <a:t>2</a:t>
                </a:r>
                <a:r>
                  <a:rPr lang="en-US" altLang="zh-CN" sz="1600" dirty="0">
                    <a:latin typeface="微软雅黑" panose="020B0503020204020204" pitchFamily="34" charset="-122"/>
                    <a:ea typeface="微软雅黑" panose="020B0503020204020204" pitchFamily="34" charset="-122"/>
                  </a:rPr>
                  <a:t>O</a:t>
                </a:r>
                <a:r>
                  <a:rPr lang="en-US" altLang="zh-CN" sz="1600" baseline="-25000" dirty="0">
                    <a:latin typeface="微软雅黑" panose="020B0503020204020204" pitchFamily="34" charset="-122"/>
                    <a:ea typeface="微软雅黑" panose="020B0503020204020204" pitchFamily="34" charset="-122"/>
                  </a:rPr>
                  <a:t>3 </a:t>
                </a:r>
                <a:r>
                  <a:rPr lang="en-US" altLang="zh-CN" sz="1600" baseline="30000" dirty="0">
                    <a:latin typeface="微软雅黑" panose="020B0503020204020204" pitchFamily="34" charset="-122"/>
                    <a:ea typeface="微软雅黑" panose="020B0503020204020204" pitchFamily="34" charset="-122"/>
                  </a:rPr>
                  <a:t>2 –</a:t>
                </a:r>
                <a:r>
                  <a:rPr lang="en-US" altLang="zh-CN"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algn="ctr">
                  <a:lnSpc>
                    <a:spcPct val="150000"/>
                  </a:lnSpc>
                </a:pPr>
                <a:r>
                  <a:rPr lang="en-US" altLang="zh-CN" sz="1600" dirty="0">
                    <a:latin typeface="微软雅黑" panose="020B0503020204020204" pitchFamily="34" charset="-122"/>
                    <a:ea typeface="微软雅黑" panose="020B0503020204020204" pitchFamily="34" charset="-122"/>
                  </a:rPr>
                  <a:t>1 mol Cu</a:t>
                </a:r>
                <a:r>
                  <a:rPr lang="en-US" altLang="zh-CN" sz="1600" baseline="300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 mol IO</a:t>
                </a:r>
                <a:r>
                  <a:rPr lang="en-US" altLang="zh-CN" sz="1600" baseline="-25000" dirty="0">
                    <a:latin typeface="微软雅黑" panose="020B0503020204020204" pitchFamily="34" charset="-122"/>
                    <a:ea typeface="微软雅黑" panose="020B0503020204020204" pitchFamily="34" charset="-122"/>
                  </a:rPr>
                  <a:t>3</a:t>
                </a:r>
                <a:r>
                  <a:rPr lang="en-US" altLang="zh-CN" sz="1600" baseline="50000" dirty="0">
                    <a:solidFill>
                      <a:schemeClr val="tx1"/>
                    </a:solidFill>
                    <a:uFillTx/>
                    <a:latin typeface="微软雅黑" panose="020B0503020204020204" pitchFamily="34" charset="-122"/>
                    <a:ea typeface="微软雅黑" panose="020B0503020204020204" pitchFamily="34" charset="-122"/>
                  </a:rPr>
                  <a:t>-</a:t>
                </a:r>
                <a:endParaRPr lang="zh-CN"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从而求出碘酸铜的溶度积常数</a:t>
                </a:r>
                <a:endParaRPr lang="en-US" altLang="zh-CN" sz="1600" dirty="0">
                  <a:latin typeface="微软雅黑" panose="020B0503020204020204" pitchFamily="34" charset="-122"/>
                  <a:ea typeface="微软雅黑" panose="020B0503020204020204" pitchFamily="34" charset="-122"/>
                </a:endParaRPr>
              </a:p>
              <a:p>
                <a:pPr>
                  <a:lnSpc>
                    <a:spcPct val="150000"/>
                  </a:lnSpc>
                </a:pPr>
                <a14:m>
                  <m:oMathPara xmlns:m="http://schemas.openxmlformats.org/officeDocument/2006/math">
                    <m:oMathParaPr>
                      <m:jc m:val="center"/>
                    </m:oMathParaPr>
                    <m:oMath xmlns:m="http://schemas.openxmlformats.org/officeDocument/2006/math">
                      <m:sSub>
                        <m:sSubPr>
                          <m:ctrlPr>
                            <a:rPr lang="zh-CN" altLang="zh-CN" sz="1600" i="1">
                              <a:latin typeface="Cambria Math" panose="02040503050406030204" pitchFamily="18" charset="0"/>
                            </a:rPr>
                          </m:ctrlPr>
                        </m:sSubPr>
                        <m:e>
                          <m:r>
                            <m:rPr>
                              <m:sty m:val="p"/>
                            </m:rPr>
                            <a:rPr lang="en-US" altLang="zh-CN" sz="1600" b="0" i="0" smtClean="0">
                              <a:latin typeface="Cambria Math" panose="02040503050406030204" pitchFamily="18" charset="0"/>
                            </a:rPr>
                            <m:t>k</m:t>
                          </m:r>
                        </m:e>
                        <m:sub>
                          <m:r>
                            <m:rPr>
                              <m:sty m:val="p"/>
                            </m:rPr>
                            <a:rPr lang="en-US" altLang="zh-CN" sz="1600" b="0" i="0" smtClean="0">
                              <a:latin typeface="Cambria Math" panose="02040503050406030204" pitchFamily="18" charset="0"/>
                            </a:rPr>
                            <m:t>sp</m:t>
                          </m:r>
                        </m:sub>
                      </m:sSub>
                      <m:r>
                        <a:rPr lang="en-US" altLang="zh-CN" sz="1600" b="0" i="0" smtClean="0">
                          <a:latin typeface="Cambria Math" panose="02040503050406030204" pitchFamily="18" charset="0"/>
                        </a:rPr>
                        <m:t>=[</m:t>
                      </m:r>
                      <m:sSup>
                        <m:sSupPr>
                          <m:ctrlPr>
                            <a:rPr lang="zh-CN" altLang="zh-CN" sz="1600" i="1">
                              <a:latin typeface="Cambria Math" panose="02040503050406030204" pitchFamily="18" charset="0"/>
                            </a:rPr>
                          </m:ctrlPr>
                        </m:sSupPr>
                        <m:e>
                          <m:r>
                            <m:rPr>
                              <m:sty m:val="p"/>
                            </m:rPr>
                            <a:rPr lang="en-US" altLang="zh-CN" sz="1600" b="0" i="0" smtClean="0">
                              <a:latin typeface="Cambria Math" panose="02040503050406030204" pitchFamily="18" charset="0"/>
                            </a:rPr>
                            <m:t>Cu</m:t>
                          </m:r>
                        </m:e>
                        <m:sup>
                          <m:r>
                            <a:rPr lang="en-US" altLang="zh-CN" sz="1600" b="0" i="0" smtClean="0">
                              <a:latin typeface="Cambria Math" panose="02040503050406030204" pitchFamily="18" charset="0"/>
                            </a:rPr>
                            <m:t>2</m:t>
                          </m:r>
                          <m:r>
                            <a:rPr lang="en-US" altLang="zh-CN" sz="1600" b="0" i="0" smtClean="0">
                              <a:latin typeface="Cambria Math" panose="02040503050406030204" pitchFamily="18" charset="0"/>
                            </a:rPr>
                            <m:t>+</m:t>
                          </m:r>
                        </m:sup>
                      </m:sSup>
                      <m:r>
                        <a:rPr lang="en-US" altLang="zh-CN" sz="1600" b="0" i="0" smtClean="0">
                          <a:latin typeface="Cambria Math" panose="02040503050406030204" pitchFamily="18" charset="0"/>
                        </a:rPr>
                        <m:t>]</m:t>
                      </m:r>
                      <m:sSubSup>
                        <m:sSubSupPr>
                          <m:ctrlPr>
                            <a:rPr lang="zh-CN" altLang="zh-CN" sz="1600" i="1">
                              <a:latin typeface="Cambria Math" panose="02040503050406030204" pitchFamily="18" charset="0"/>
                            </a:rPr>
                          </m:ctrlPr>
                        </m:sSubSupPr>
                        <m:e>
                          <m:r>
                            <a:rPr lang="en-US" altLang="zh-CN" sz="1600" b="0" i="0" smtClean="0">
                              <a:latin typeface="Cambria Math" panose="02040503050406030204" pitchFamily="18" charset="0"/>
                            </a:rPr>
                            <m:t>[</m:t>
                          </m:r>
                          <m:r>
                            <m:rPr>
                              <m:sty m:val="p"/>
                            </m:rPr>
                            <a:rPr lang="en-US" altLang="zh-CN" sz="1600" b="0" i="0" smtClean="0">
                              <a:latin typeface="Cambria Math" panose="02040503050406030204" pitchFamily="18" charset="0"/>
                            </a:rPr>
                            <m:t>IO</m:t>
                          </m:r>
                        </m:e>
                        <m:sub>
                          <m:r>
                            <a:rPr lang="en-US" altLang="zh-CN" sz="1600" b="0" i="0" smtClean="0">
                              <a:latin typeface="Cambria Math" panose="02040503050406030204" pitchFamily="18" charset="0"/>
                            </a:rPr>
                            <m:t>3</m:t>
                          </m:r>
                        </m:sub>
                        <m:sup>
                          <m:r>
                            <a:rPr lang="en-US" altLang="zh-CN" sz="1600" b="0" i="0" smtClean="0">
                              <a:latin typeface="Cambria Math" panose="02040503050406030204" pitchFamily="18" charset="0"/>
                            </a:rPr>
                            <m:t>−</m:t>
                          </m:r>
                        </m:sup>
                      </m:sSubSup>
                      <m:r>
                        <a:rPr lang="en-US" altLang="zh-CN" sz="1600" b="0" i="0" smtClean="0">
                          <a:latin typeface="Cambria Math" panose="02040503050406030204" pitchFamily="18" charset="0"/>
                        </a:rPr>
                        <m:t>]²=</m:t>
                      </m:r>
                      <m:f>
                        <m:fPr>
                          <m:ctrlPr>
                            <a:rPr lang="zh-CN" altLang="zh-CN" sz="1600" i="1">
                              <a:latin typeface="Cambria Math" panose="02040503050406030204" pitchFamily="18" charset="0"/>
                            </a:rPr>
                          </m:ctrlPr>
                        </m:fPr>
                        <m:num>
                          <m:r>
                            <a:rPr lang="en-US" altLang="zh-CN" sz="1600" b="0" i="0" smtClean="0">
                              <a:latin typeface="Cambria Math" panose="02040503050406030204" pitchFamily="18" charset="0"/>
                            </a:rPr>
                            <m:t>1</m:t>
                          </m:r>
                        </m:num>
                        <m:den>
                          <m:r>
                            <a:rPr lang="en-US" altLang="zh-CN" sz="1600" b="0" i="0" smtClean="0">
                              <a:latin typeface="Cambria Math" panose="02040503050406030204" pitchFamily="18" charset="0"/>
                            </a:rPr>
                            <m:t>2</m:t>
                          </m:r>
                        </m:den>
                      </m:f>
                      <m:sSubSup>
                        <m:sSubSupPr>
                          <m:ctrlPr>
                            <a:rPr lang="zh-CN" altLang="zh-CN" sz="1600" i="1">
                              <a:latin typeface="Cambria Math" panose="02040503050406030204" pitchFamily="18" charset="0"/>
                            </a:rPr>
                          </m:ctrlPr>
                        </m:sSubSupPr>
                        <m:e>
                          <m:r>
                            <a:rPr lang="en-US" altLang="zh-CN" sz="1600" b="0" i="0" smtClean="0">
                              <a:latin typeface="Cambria Math" panose="02040503050406030204" pitchFamily="18" charset="0"/>
                            </a:rPr>
                            <m:t>[</m:t>
                          </m:r>
                          <m:r>
                            <m:rPr>
                              <m:sty m:val="p"/>
                            </m:rPr>
                            <a:rPr lang="en-US" altLang="zh-CN" sz="1600" b="0" i="0" smtClean="0">
                              <a:latin typeface="Cambria Math" panose="02040503050406030204" pitchFamily="18" charset="0"/>
                            </a:rPr>
                            <m:t>IO</m:t>
                          </m:r>
                        </m:e>
                        <m:sub>
                          <m:r>
                            <a:rPr lang="en-US" altLang="zh-CN" sz="1600" b="0" i="0" smtClean="0">
                              <a:latin typeface="Cambria Math" panose="02040503050406030204" pitchFamily="18" charset="0"/>
                            </a:rPr>
                            <m:t>3</m:t>
                          </m:r>
                        </m:sub>
                        <m:sup>
                          <m:r>
                            <a:rPr lang="en-US" altLang="zh-CN" sz="1600" b="0" i="0" smtClean="0">
                              <a:latin typeface="Cambria Math" panose="02040503050406030204" pitchFamily="18" charset="0"/>
                            </a:rPr>
                            <m:t>−</m:t>
                          </m:r>
                        </m:sup>
                      </m:sSubSup>
                      <m:r>
                        <a:rPr lang="en-US" altLang="zh-CN" sz="1600" b="0" i="0" smtClean="0">
                          <a:latin typeface="Cambria Math" panose="02040503050406030204" pitchFamily="18" charset="0"/>
                        </a:rPr>
                        <m:t>]²=</m:t>
                      </m:r>
                      <m:f>
                        <m:fPr>
                          <m:ctrlPr>
                            <a:rPr lang="zh-CN" altLang="zh-CN" sz="1600" i="1">
                              <a:latin typeface="Cambria Math" panose="02040503050406030204" pitchFamily="18" charset="0"/>
                            </a:rPr>
                          </m:ctrlPr>
                        </m:fPr>
                        <m:num>
                          <m:r>
                            <a:rPr lang="en-US" altLang="zh-CN" sz="1600" b="0" i="0" smtClean="0">
                              <a:latin typeface="Cambria Math" panose="02040503050406030204" pitchFamily="18" charset="0"/>
                            </a:rPr>
                            <m:t>1</m:t>
                          </m:r>
                        </m:num>
                        <m:den>
                          <m:r>
                            <a:rPr lang="en-US" altLang="zh-CN" sz="1600" b="0" i="0" smtClean="0">
                              <a:latin typeface="Cambria Math" panose="02040503050406030204" pitchFamily="18" charset="0"/>
                            </a:rPr>
                            <m:t>2</m:t>
                          </m:r>
                        </m:den>
                      </m:f>
                      <m:sSup>
                        <m:sSupPr>
                          <m:ctrlPr>
                            <a:rPr lang="zh-CN" altLang="zh-CN" sz="1600" i="1">
                              <a:latin typeface="Cambria Math" panose="02040503050406030204" pitchFamily="18" charset="0"/>
                            </a:rPr>
                          </m:ctrlPr>
                        </m:sSupPr>
                        <m:e>
                          <m:sSub>
                            <m:sSubPr>
                              <m:ctrlPr>
                                <a:rPr lang="zh-CN" altLang="zh-CN" sz="1600" i="1">
                                  <a:latin typeface="Cambria Math" panose="02040503050406030204" pitchFamily="18" charset="0"/>
                                </a:rPr>
                              </m:ctrlPr>
                            </m:sSubPr>
                            <m:e>
                              <m:r>
                                <a:rPr lang="en-US" altLang="zh-CN" sz="1600" b="0" i="0" smtClean="0">
                                  <a:latin typeface="Cambria Math" panose="02040503050406030204" pitchFamily="18" charset="0"/>
                                </a:rPr>
                                <m:t>[</m:t>
                              </m:r>
                              <m:r>
                                <m:rPr>
                                  <m:sty m:val="p"/>
                                </m:rPr>
                                <a:rPr lang="en-US" altLang="zh-CN" sz="1600" b="0" i="0" smtClean="0">
                                  <a:latin typeface="Cambria Math" panose="02040503050406030204" pitchFamily="18" charset="0"/>
                                </a:rPr>
                                <m:t>C</m:t>
                              </m:r>
                            </m:e>
                            <m:sub>
                              <m:r>
                                <m:rPr>
                                  <m:sty m:val="p"/>
                                </m:rPr>
                                <a:rPr lang="en-US" altLang="zh-CN" sz="1600" b="0" i="0" smtClean="0">
                                  <a:latin typeface="Cambria Math" panose="02040503050406030204" pitchFamily="18" charset="0"/>
                                </a:rPr>
                                <m:t>N</m:t>
                              </m:r>
                              <m:sSub>
                                <m:sSubPr>
                                  <m:ctrlPr>
                                    <a:rPr lang="zh-CN" altLang="zh-CN" sz="1600" i="1">
                                      <a:latin typeface="Cambria Math" panose="02040503050406030204" pitchFamily="18" charset="0"/>
                                    </a:rPr>
                                  </m:ctrlPr>
                                </m:sSubPr>
                                <m:e>
                                  <m:r>
                                    <m:rPr>
                                      <m:sty m:val="p"/>
                                    </m:rPr>
                                    <a:rPr lang="en-US" altLang="zh-CN" sz="1600" b="0" i="0" smtClean="0">
                                      <a:latin typeface="Cambria Math" panose="02040503050406030204" pitchFamily="18" charset="0"/>
                                    </a:rPr>
                                    <m:t>a</m:t>
                                  </m:r>
                                </m:e>
                                <m:sub>
                                  <m:r>
                                    <a:rPr lang="en-US" altLang="zh-CN" sz="1600" b="0" i="0" smtClean="0">
                                      <a:latin typeface="Cambria Math" panose="02040503050406030204" pitchFamily="18" charset="0"/>
                                    </a:rPr>
                                    <m:t>2</m:t>
                                  </m:r>
                                </m:sub>
                              </m:sSub>
                              <m:sSub>
                                <m:sSubPr>
                                  <m:ctrlPr>
                                    <a:rPr lang="zh-CN" altLang="zh-CN" sz="1600" i="1">
                                      <a:latin typeface="Cambria Math" panose="02040503050406030204" pitchFamily="18" charset="0"/>
                                    </a:rPr>
                                  </m:ctrlPr>
                                </m:sSubPr>
                                <m:e>
                                  <m:r>
                                    <m:rPr>
                                      <m:sty m:val="p"/>
                                    </m:rPr>
                                    <a:rPr lang="en-US" altLang="zh-CN" sz="1600" b="0" i="0" smtClean="0">
                                      <a:latin typeface="Cambria Math" panose="02040503050406030204" pitchFamily="18" charset="0"/>
                                    </a:rPr>
                                    <m:t>S</m:t>
                                  </m:r>
                                </m:e>
                                <m:sub>
                                  <m:r>
                                    <a:rPr lang="en-US" altLang="zh-CN" sz="1600" b="0" i="0" smtClean="0">
                                      <a:latin typeface="Cambria Math" panose="02040503050406030204" pitchFamily="18" charset="0"/>
                                    </a:rPr>
                                    <m:t>2</m:t>
                                  </m:r>
                                </m:sub>
                              </m:sSub>
                              <m:sSub>
                                <m:sSubPr>
                                  <m:ctrlPr>
                                    <a:rPr lang="zh-CN" altLang="zh-CN" sz="1600" i="1">
                                      <a:latin typeface="Cambria Math" panose="02040503050406030204" pitchFamily="18" charset="0"/>
                                    </a:rPr>
                                  </m:ctrlPr>
                                </m:sSubPr>
                                <m:e>
                                  <m:r>
                                    <m:rPr>
                                      <m:sty m:val="p"/>
                                    </m:rPr>
                                    <a:rPr lang="en-US" altLang="zh-CN" sz="1600" b="0" i="0" smtClean="0">
                                      <a:latin typeface="Cambria Math" panose="02040503050406030204" pitchFamily="18" charset="0"/>
                                    </a:rPr>
                                    <m:t>O</m:t>
                                  </m:r>
                                </m:e>
                                <m:sub>
                                  <m:r>
                                    <a:rPr lang="en-US" altLang="zh-CN" sz="1600" b="0" i="0" smtClean="0">
                                      <a:latin typeface="Cambria Math" panose="02040503050406030204" pitchFamily="18" charset="0"/>
                                    </a:rPr>
                                    <m:t>3</m:t>
                                  </m:r>
                                </m:sub>
                              </m:sSub>
                            </m:sub>
                          </m:sSub>
                          <m:sSub>
                            <m:sSubPr>
                              <m:ctrlPr>
                                <a:rPr lang="zh-CN" altLang="zh-CN" sz="1600" i="1">
                                  <a:latin typeface="Cambria Math" panose="02040503050406030204" pitchFamily="18" charset="0"/>
                                </a:rPr>
                              </m:ctrlPr>
                            </m:sSubPr>
                            <m:e>
                              <m:r>
                                <m:rPr>
                                  <m:sty m:val="p"/>
                                </m:rPr>
                                <a:rPr lang="en-US" altLang="zh-CN" sz="1600" b="0" i="0" smtClean="0">
                                  <a:latin typeface="Cambria Math" panose="02040503050406030204" pitchFamily="18" charset="0"/>
                                </a:rPr>
                                <m:t>V</m:t>
                              </m:r>
                            </m:e>
                            <m:sub>
                              <m:r>
                                <m:rPr>
                                  <m:sty m:val="p"/>
                                </m:rPr>
                                <a:rPr lang="en-US" altLang="zh-CN" sz="1600" b="0" i="0" smtClean="0">
                                  <a:latin typeface="Cambria Math" panose="02040503050406030204" pitchFamily="18" charset="0"/>
                                </a:rPr>
                                <m:t>N</m:t>
                              </m:r>
                              <m:sSub>
                                <m:sSubPr>
                                  <m:ctrlPr>
                                    <a:rPr lang="zh-CN" altLang="zh-CN" sz="1600" i="1">
                                      <a:latin typeface="Cambria Math" panose="02040503050406030204" pitchFamily="18" charset="0"/>
                                    </a:rPr>
                                  </m:ctrlPr>
                                </m:sSubPr>
                                <m:e>
                                  <m:r>
                                    <m:rPr>
                                      <m:sty m:val="p"/>
                                    </m:rPr>
                                    <a:rPr lang="en-US" altLang="zh-CN" sz="1600" b="0" i="0" smtClean="0">
                                      <a:latin typeface="Cambria Math" panose="02040503050406030204" pitchFamily="18" charset="0"/>
                                    </a:rPr>
                                    <m:t>a</m:t>
                                  </m:r>
                                </m:e>
                                <m:sub>
                                  <m:r>
                                    <a:rPr lang="en-US" altLang="zh-CN" sz="1600" b="0" i="0" smtClean="0">
                                      <a:latin typeface="Cambria Math" panose="02040503050406030204" pitchFamily="18" charset="0"/>
                                    </a:rPr>
                                    <m:t>2</m:t>
                                  </m:r>
                                </m:sub>
                              </m:sSub>
                              <m:sSub>
                                <m:sSubPr>
                                  <m:ctrlPr>
                                    <a:rPr lang="zh-CN" altLang="zh-CN" sz="1600" i="1">
                                      <a:latin typeface="Cambria Math" panose="02040503050406030204" pitchFamily="18" charset="0"/>
                                    </a:rPr>
                                  </m:ctrlPr>
                                </m:sSubPr>
                                <m:e>
                                  <m:r>
                                    <m:rPr>
                                      <m:sty m:val="p"/>
                                    </m:rPr>
                                    <a:rPr lang="en-US" altLang="zh-CN" sz="1600" b="0" i="0" smtClean="0">
                                      <a:latin typeface="Cambria Math" panose="02040503050406030204" pitchFamily="18" charset="0"/>
                                    </a:rPr>
                                    <m:t>S</m:t>
                                  </m:r>
                                </m:e>
                                <m:sub>
                                  <m:r>
                                    <a:rPr lang="en-US" altLang="zh-CN" sz="1600" b="0" i="0" smtClean="0">
                                      <a:latin typeface="Cambria Math" panose="02040503050406030204" pitchFamily="18" charset="0"/>
                                    </a:rPr>
                                    <m:t>2</m:t>
                                  </m:r>
                                </m:sub>
                              </m:sSub>
                              <m:sSub>
                                <m:sSubPr>
                                  <m:ctrlPr>
                                    <a:rPr lang="zh-CN" altLang="zh-CN" sz="1600" i="1">
                                      <a:latin typeface="Cambria Math" panose="02040503050406030204" pitchFamily="18" charset="0"/>
                                    </a:rPr>
                                  </m:ctrlPr>
                                </m:sSubPr>
                                <m:e>
                                  <m:r>
                                    <m:rPr>
                                      <m:sty m:val="p"/>
                                    </m:rPr>
                                    <a:rPr lang="en-US" altLang="zh-CN" sz="1600" b="0" i="0" smtClean="0">
                                      <a:latin typeface="Cambria Math" panose="02040503050406030204" pitchFamily="18" charset="0"/>
                                    </a:rPr>
                                    <m:t>O</m:t>
                                  </m:r>
                                </m:e>
                                <m:sub>
                                  <m:r>
                                    <a:rPr lang="en-US" altLang="zh-CN" sz="1600" b="0" i="0" smtClean="0">
                                      <a:latin typeface="Cambria Math" panose="02040503050406030204" pitchFamily="18" charset="0"/>
                                    </a:rPr>
                                    <m:t>3</m:t>
                                  </m:r>
                                </m:sub>
                              </m:sSub>
                            </m:sub>
                          </m:sSub>
                          <m:r>
                            <a:rPr lang="en-US" altLang="zh-CN" sz="1600" b="0" i="0" smtClean="0">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b="0" i="0" smtClean="0">
                                  <a:latin typeface="Cambria Math" panose="02040503050406030204" pitchFamily="18" charset="0"/>
                                </a:rPr>
                                <m:t>1</m:t>
                              </m:r>
                            </m:num>
                            <m:den>
                              <m:r>
                                <a:rPr lang="en-US" altLang="zh-CN" sz="1600" b="0" i="0" smtClean="0">
                                  <a:latin typeface="Cambria Math" panose="02040503050406030204" pitchFamily="18" charset="0"/>
                                </a:rPr>
                                <m:t>6</m:t>
                              </m:r>
                            </m:den>
                          </m:f>
                          <m:r>
                            <a:rPr lang="en-US" altLang="zh-CN" sz="1600" b="0" i="0" smtClean="0">
                              <a:latin typeface="Cambria Math" panose="02040503050406030204" pitchFamily="18" charset="0"/>
                            </a:rPr>
                            <m:t>×</m:t>
                          </m:r>
                          <m:f>
                            <m:fPr>
                              <m:ctrlPr>
                                <a:rPr lang="zh-CN" altLang="zh-CN" sz="1600" i="1">
                                  <a:latin typeface="Cambria Math" panose="02040503050406030204" pitchFamily="18" charset="0"/>
                                </a:rPr>
                              </m:ctrlPr>
                            </m:fPr>
                            <m:num>
                              <m:r>
                                <a:rPr lang="en-US" altLang="zh-CN" sz="1600" b="0" i="0" smtClean="0">
                                  <a:latin typeface="Cambria Math" panose="02040503050406030204" pitchFamily="18" charset="0"/>
                                </a:rPr>
                                <m:t>1</m:t>
                              </m:r>
                            </m:num>
                            <m:den>
                              <m:sSub>
                                <m:sSubPr>
                                  <m:ctrlPr>
                                    <a:rPr lang="zh-CN" altLang="zh-CN" sz="1600" i="1">
                                      <a:latin typeface="Cambria Math" panose="02040503050406030204" pitchFamily="18" charset="0"/>
                                    </a:rPr>
                                  </m:ctrlPr>
                                </m:sSubPr>
                                <m:e>
                                  <m:r>
                                    <m:rPr>
                                      <m:sty m:val="p"/>
                                    </m:rPr>
                                    <a:rPr lang="en-US" altLang="zh-CN" sz="1600" b="0" i="0" smtClean="0">
                                      <a:latin typeface="Cambria Math" panose="02040503050406030204" pitchFamily="18" charset="0"/>
                                    </a:rPr>
                                    <m:t>V</m:t>
                                  </m:r>
                                </m:e>
                                <m:sub>
                                  <m:sSubSup>
                                    <m:sSubSupPr>
                                      <m:ctrlPr>
                                        <a:rPr lang="zh-CN" altLang="zh-CN" sz="1600" i="1">
                                          <a:latin typeface="Cambria Math" panose="02040503050406030204" pitchFamily="18" charset="0"/>
                                        </a:rPr>
                                      </m:ctrlPr>
                                    </m:sSubSupPr>
                                    <m:e>
                                      <m:r>
                                        <m:rPr>
                                          <m:sty m:val="p"/>
                                        </m:rPr>
                                        <a:rPr lang="en-US" altLang="zh-CN" sz="1600" b="0" i="0" smtClean="0">
                                          <a:latin typeface="Cambria Math" panose="02040503050406030204" pitchFamily="18" charset="0"/>
                                        </a:rPr>
                                        <m:t>IO</m:t>
                                      </m:r>
                                    </m:e>
                                    <m:sub>
                                      <m:r>
                                        <a:rPr lang="en-US" altLang="zh-CN" sz="1600" b="0" i="0" smtClean="0">
                                          <a:latin typeface="Cambria Math" panose="02040503050406030204" pitchFamily="18" charset="0"/>
                                        </a:rPr>
                                        <m:t>3</m:t>
                                      </m:r>
                                    </m:sub>
                                    <m:sup>
                                      <m:r>
                                        <a:rPr lang="en-US" altLang="zh-CN" sz="1600" b="0" i="0" smtClean="0">
                                          <a:latin typeface="Cambria Math" panose="02040503050406030204" pitchFamily="18" charset="0"/>
                                        </a:rPr>
                                        <m:t>−</m:t>
                                      </m:r>
                                    </m:sup>
                                  </m:sSubSup>
                                </m:sub>
                              </m:sSub>
                            </m:den>
                          </m:f>
                          <m:r>
                            <a:rPr lang="en-US" altLang="zh-CN" sz="1600" b="0" i="0" smtClean="0">
                              <a:latin typeface="Cambria Math" panose="02040503050406030204" pitchFamily="18" charset="0"/>
                            </a:rPr>
                            <m:t>]</m:t>
                          </m:r>
                        </m:e>
                        <m:sup>
                          <m:r>
                            <a:rPr lang="en-US" altLang="zh-CN" sz="1600" b="0" i="0" smtClean="0">
                              <a:latin typeface="Cambria Math" panose="02040503050406030204" pitchFamily="18" charset="0"/>
                            </a:rPr>
                            <m:t>3</m:t>
                          </m:r>
                        </m:sup>
                      </m:sSup>
                    </m:oMath>
                  </m:oMathPara>
                </a14:m>
                <a:endParaRPr lang="zh-CN" altLang="zh-CN"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p:txBody>
          </p:sp>
        </mc:Choice>
        <mc:Fallback>
          <p:sp>
            <p:nvSpPr>
              <p:cNvPr id="58" name="TextBox 57"/>
              <p:cNvSpPr txBox="1">
                <a:spLocks noRot="1" noChangeAspect="1" noMove="1" noResize="1" noEditPoints="1" noAdjustHandles="1" noChangeArrowheads="1" noChangeShapeType="1" noTextEdit="1"/>
              </p:cNvSpPr>
              <p:nvPr/>
            </p:nvSpPr>
            <p:spPr>
              <a:xfrm>
                <a:off x="439057" y="706553"/>
                <a:ext cx="8352973" cy="4094480"/>
              </a:xfrm>
              <a:prstGeom prst="rect">
                <a:avLst/>
              </a:prstGeom>
              <a:blipFill rotWithShape="1">
                <a:blip r:embed="rId1"/>
                <a:stretch>
                  <a:fillRect l="-3" t="-11" r="5" b="11"/>
                </a:stretch>
              </a:blipFill>
            </p:spPr>
            <p:txBody>
              <a:bodyPr/>
              <a:lstStyle/>
              <a:p>
                <a:r>
                  <a:rPr lang="zh-CN" altLang="en-US">
                    <a:noFill/>
                  </a:rPr>
                  <a:t> </a:t>
                </a:r>
              </a:p>
            </p:txBody>
          </p:sp>
        </mc:Fallback>
      </mc:AlternateContent>
      <p:sp>
        <p:nvSpPr>
          <p:cNvPr id="6" name="文本框 5"/>
          <p:cNvSpPr txBox="1"/>
          <p:nvPr/>
        </p:nvSpPr>
        <p:spPr>
          <a:xfrm>
            <a:off x="6339206" y="1875082"/>
            <a:ext cx="1805033" cy="307777"/>
          </a:xfrm>
          <a:prstGeom prst="rect">
            <a:avLst/>
          </a:prstGeom>
          <a:noFill/>
        </p:spPr>
        <p:txBody>
          <a:bodyPr wrap="square">
            <a:spAutoFit/>
          </a:bodyPr>
          <a:lstStyle/>
          <a:p>
            <a:r>
              <a:rPr lang="zh-CN" altLang="zh-CN" sz="1400" dirty="0">
                <a:latin typeface="微软雅黑" panose="020B0503020204020204" pitchFamily="34" charset="-122"/>
                <a:ea typeface="微软雅黑" panose="020B0503020204020204" pitchFamily="34" charset="-122"/>
              </a:rPr>
              <a:t>溶液呈</a:t>
            </a:r>
            <a:r>
              <a:rPr lang="zh-CN" altLang="zh-CN" sz="1400" dirty="0">
                <a:solidFill>
                  <a:srgbClr val="C00000"/>
                </a:solidFill>
                <a:latin typeface="微软雅黑" panose="020B0503020204020204" pitchFamily="34" charset="-122"/>
                <a:ea typeface="微软雅黑" panose="020B0503020204020204" pitchFamily="34" charset="-122"/>
              </a:rPr>
              <a:t>棕红色</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6339206" y="2220765"/>
            <a:ext cx="2917553" cy="307777"/>
          </a:xfrm>
          <a:prstGeom prst="rect">
            <a:avLst/>
          </a:prstGeom>
          <a:noFill/>
        </p:spPr>
        <p:txBody>
          <a:bodyPr wrap="square">
            <a:spAutoFit/>
          </a:bodyPr>
          <a:lstStyle/>
          <a:p>
            <a:r>
              <a:rPr lang="zh-CN" altLang="zh-CN" sz="1400" kern="1200" dirty="0">
                <a:latin typeface="微软雅黑" panose="020B0503020204020204" pitchFamily="34" charset="-122"/>
                <a:ea typeface="微软雅黑" panose="020B0503020204020204" pitchFamily="34" charset="-122"/>
              </a:rPr>
              <a:t>溶液变为</a:t>
            </a:r>
            <a:r>
              <a:rPr lang="zh-CN" altLang="en-US" sz="1400" kern="1200" dirty="0">
                <a:solidFill>
                  <a:srgbClr val="C00000"/>
                </a:solidFill>
                <a:latin typeface="微软雅黑" panose="020B0503020204020204" pitchFamily="34" charset="-122"/>
                <a:ea typeface="微软雅黑" panose="020B0503020204020204" pitchFamily="34" charset="-122"/>
              </a:rPr>
              <a:t>浅蓝色</a:t>
            </a:r>
            <a:r>
              <a:rPr lang="en-US" altLang="zh-CN" sz="1400" dirty="0">
                <a:latin typeface="微软雅黑" panose="020B0503020204020204" pitchFamily="34" charset="-122"/>
                <a:ea typeface="微软雅黑" panose="020B0503020204020204" pitchFamily="34" charset="-122"/>
              </a:rPr>
              <a:t>(</a:t>
            </a:r>
            <a:r>
              <a:rPr lang="zh-CN" altLang="zh-CN" sz="1400" kern="1200" dirty="0">
                <a:latin typeface="微软雅黑" panose="020B0503020204020204" pitchFamily="34" charset="-122"/>
                <a:ea typeface="微软雅黑" panose="020B0503020204020204" pitchFamily="34" charset="-122"/>
              </a:rPr>
              <a:t>近于无色</a:t>
            </a:r>
            <a:r>
              <a:rPr lang="en-US" altLang="zh-CN" sz="1400" kern="12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cxnSp>
        <p:nvCxnSpPr>
          <p:cNvPr id="2" name="直接连接符 1"/>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Box 60"/>
          <p:cNvSpPr txBox="1"/>
          <p:nvPr/>
        </p:nvSpPr>
        <p:spPr>
          <a:xfrm>
            <a:off x="2732680" y="253628"/>
            <a:ext cx="2231549" cy="55399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lumMod val="85000"/>
                    <a:lumOff val="15000"/>
                  </a:schemeClr>
                </a:solidFill>
                <a:latin typeface="+mn-ea"/>
                <a:sym typeface="+mn-ea"/>
              </a:rPr>
              <a:t>碘量法滴定原理</a:t>
            </a:r>
            <a:endParaRPr lang="zh-CN" altLang="en-US" sz="1800" dirty="0">
              <a:solidFill>
                <a:schemeClr val="tx1">
                  <a:lumMod val="85000"/>
                  <a:lumOff val="15000"/>
                </a:schemeClr>
              </a:solidFill>
              <a:latin typeface="+mn-ea"/>
              <a:sym typeface="+mn-ea"/>
            </a:endParaRPr>
          </a:p>
          <a:p>
            <a:pPr algn="l"/>
            <a:endParaRPr lang="zh-CN" altLang="en-US" sz="1800" dirty="0">
              <a:solidFill>
                <a:schemeClr val="tx1">
                  <a:lumMod val="85000"/>
                  <a:lumOff val="15000"/>
                </a:schemeClr>
              </a:solidFill>
              <a:latin typeface="+mn-ea"/>
              <a:sym typeface="+mn-ea"/>
            </a:endParaRPr>
          </a:p>
        </p:txBody>
      </p:sp>
    </p:spTree>
    <p:custDataLst>
      <p:tags r:id="rId2"/>
    </p:custDataLst>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t="536" b="20969"/>
          <a:stretch>
            <a:fillRect/>
          </a:stretch>
        </p:blipFill>
        <p:spPr>
          <a:xfrm>
            <a:off x="4678045" y="2574925"/>
            <a:ext cx="4298950" cy="2074545"/>
          </a:xfrm>
          <a:prstGeom prst="rect">
            <a:avLst/>
          </a:prstGeom>
          <a:ln>
            <a:solidFill>
              <a:schemeClr val="tx1"/>
            </a:solidFill>
          </a:ln>
          <a:effectLst>
            <a:outerShdw blurRad="50800" dist="38100" dir="2700000" algn="tl" rotWithShape="0">
              <a:prstClr val="black">
                <a:alpha val="40000"/>
              </a:prstClr>
            </a:outerShdw>
          </a:effectLst>
        </p:spPr>
      </p:pic>
      <p:sp>
        <p:nvSpPr>
          <p:cNvPr id="4" name="矩形 3"/>
          <p:cNvSpPr/>
          <p:nvPr/>
        </p:nvSpPr>
        <p:spPr>
          <a:xfrm>
            <a:off x="0" y="0"/>
            <a:ext cx="1790700" cy="4862052"/>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Box 1"/>
          <p:cNvSpPr txBox="1"/>
          <p:nvPr/>
        </p:nvSpPr>
        <p:spPr>
          <a:xfrm rot="16200000">
            <a:off x="-538749" y="2540972"/>
            <a:ext cx="2954655" cy="707886"/>
          </a:xfrm>
          <a:prstGeom prst="rect">
            <a:avLst/>
          </a:prstGeom>
          <a:noFill/>
        </p:spPr>
        <p:txBody>
          <a:bodyPr vert="eaVert" wrap="square" rtlCol="0">
            <a:spAutoFit/>
          </a:bodyPr>
          <a:lstStyle>
            <a:defPPr>
              <a:defRPr lang="zh-CN"/>
            </a:defPPr>
            <a:lvl1pPr>
              <a:defRPr sz="3600" b="1">
                <a:solidFill>
                  <a:schemeClr val="bg1"/>
                </a:solidFill>
                <a:latin typeface="+mj-ea"/>
                <a:ea typeface="+mj-ea"/>
              </a:defRPr>
            </a:lvl1pPr>
          </a:lstStyle>
          <a:p>
            <a:r>
              <a:rPr lang="zh-CN" altLang="en-US" b="0" dirty="0">
                <a:latin typeface="微软雅黑" panose="020B0503020204020204" pitchFamily="34" charset="-122"/>
                <a:ea typeface="微软雅黑" panose="020B0503020204020204" pitchFamily="34" charset="-122"/>
              </a:rPr>
              <a:t>仪器和试剂</a:t>
            </a:r>
            <a:endParaRPr lang="zh-CN" altLang="en-US" b="0" dirty="0">
              <a:latin typeface="微软雅黑" panose="020B0503020204020204" pitchFamily="34" charset="-122"/>
              <a:ea typeface="微软雅黑" panose="020B0503020204020204" pitchFamily="34" charset="-122"/>
            </a:endParaRPr>
          </a:p>
        </p:txBody>
      </p:sp>
      <p:sp>
        <p:nvSpPr>
          <p:cNvPr id="3" name="TextBox 2"/>
          <p:cNvSpPr txBox="1"/>
          <p:nvPr/>
        </p:nvSpPr>
        <p:spPr>
          <a:xfrm>
            <a:off x="356253" y="597625"/>
            <a:ext cx="1241030" cy="492125"/>
          </a:xfrm>
          <a:prstGeom prst="rect">
            <a:avLst/>
          </a:prstGeom>
          <a:noFill/>
        </p:spPr>
        <p:txBody>
          <a:bodyPr wrap="square" lIns="0" tIns="0" rIns="0" bIns="0" rtlCol="0">
            <a:spAutoFit/>
          </a:bodyPr>
          <a:lstStyle>
            <a:defPPr>
              <a:defRPr lang="zh-CN"/>
            </a:defPPr>
            <a:lvl1pPr>
              <a:defRPr sz="3200">
                <a:solidFill>
                  <a:schemeClr val="bg1"/>
                </a:solidFill>
                <a:latin typeface="微软雅黑" panose="020B0503020204020204" pitchFamily="34" charset="-122"/>
                <a:ea typeface="微软雅黑" panose="020B0503020204020204" pitchFamily="34" charset="-122"/>
              </a:defRPr>
            </a:lvl1pPr>
          </a:lstStyle>
          <a:p>
            <a:r>
              <a:rPr lang="en-US" altLang="zh-CN" dirty="0"/>
              <a:t>Part 3</a:t>
            </a:r>
            <a:endParaRPr lang="zh-CN" altLang="en-US" dirty="0"/>
          </a:p>
        </p:txBody>
      </p:sp>
      <p:sp>
        <p:nvSpPr>
          <p:cNvPr id="24" name="椭圆 23"/>
          <p:cNvSpPr/>
          <p:nvPr/>
        </p:nvSpPr>
        <p:spPr>
          <a:xfrm>
            <a:off x="2343424" y="380936"/>
            <a:ext cx="313549"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A3F6C"/>
              </a:solidFill>
            </a:endParaRPr>
          </a:p>
        </p:txBody>
      </p:sp>
      <p:grpSp>
        <p:nvGrpSpPr>
          <p:cNvPr id="9" name="组合 8"/>
          <p:cNvGrpSpPr/>
          <p:nvPr/>
        </p:nvGrpSpPr>
        <p:grpSpPr>
          <a:xfrm>
            <a:off x="1410868" y="2199508"/>
            <a:ext cx="754596" cy="744483"/>
            <a:chOff x="2262782" y="1446400"/>
            <a:chExt cx="1301106" cy="1301106"/>
          </a:xfrm>
        </p:grpSpPr>
        <p:sp>
          <p:nvSpPr>
            <p:cNvPr id="10" name="椭圆 9"/>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12" name="文本框 11"/>
          <p:cNvSpPr txBox="1"/>
          <p:nvPr/>
        </p:nvSpPr>
        <p:spPr>
          <a:xfrm>
            <a:off x="2343423" y="954180"/>
            <a:ext cx="6412412" cy="1393074"/>
          </a:xfrm>
          <a:prstGeom prst="rect">
            <a:avLst/>
          </a:prstGeom>
          <a:noFill/>
        </p:spPr>
        <p:txBody>
          <a:bodyPr wrap="square" numCol="1" rtlCol="0">
            <a:spAutoFit/>
          </a:bodyPr>
          <a:lstStyle/>
          <a:p>
            <a:pPr>
              <a:lnSpc>
                <a:spcPct val="150000"/>
              </a:lnSpc>
            </a:pP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GENESYS 30 </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可见分光光度计</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LC-FA2204</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型电子分析天平</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HSW-26</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电热恒温水浴</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rPr>
              <a:t>锅</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吸量管（</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1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2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20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各</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个）</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移液管（</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25 mL</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锥形瓶（</a:t>
            </a:r>
            <a:r>
              <a:rPr lang="en-US" altLang="zh-CN" sz="1400" kern="100" dirty="0">
                <a:latin typeface="微软雅黑" panose="020B0503020204020204" pitchFamily="34" charset="-122"/>
                <a:ea typeface="微软雅黑" panose="020B0503020204020204" pitchFamily="34" charset="-122"/>
                <a:cs typeface="Times New Roman" panose="02020603050405020304" pitchFamily="18" charset="0"/>
              </a:rPr>
              <a:t>250 mL,6</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个）</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量筒（</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5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10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各</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个）</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容量瓶（</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100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250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各</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个）</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烧杯（</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50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100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250 mL</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温度计（</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273~373 K</a:t>
            </a:r>
            <a:r>
              <a:rPr lang="zh-CN"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dirty="0">
              <a:latin typeface="微软雅黑" panose="020B0503020204020204" pitchFamily="34" charset="-122"/>
              <a:ea typeface="微软雅黑" panose="020B0503020204020204" pitchFamily="34" charset="-122"/>
            </a:endParaRPr>
          </a:p>
        </p:txBody>
      </p:sp>
      <p:sp>
        <p:nvSpPr>
          <p:cNvPr id="5" name="文本框 4"/>
          <p:cNvSpPr txBox="1"/>
          <p:nvPr/>
        </p:nvSpPr>
        <p:spPr>
          <a:xfrm>
            <a:off x="2962910" y="376389"/>
            <a:ext cx="342900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实验仪器</a:t>
            </a:r>
            <a:endParaRPr lang="zh-CN" altLang="en-US" sz="2400" b="1" dirty="0">
              <a:latin typeface="微软雅黑" panose="020B0503020204020204" pitchFamily="34" charset="-122"/>
              <a:ea typeface="微软雅黑" panose="020B0503020204020204" pitchFamily="34" charset="-122"/>
            </a:endParaRPr>
          </a:p>
        </p:txBody>
      </p:sp>
      <p:pic>
        <p:nvPicPr>
          <p:cNvPr id="36" name="图片 35"/>
          <p:cNvPicPr>
            <a:picLocks noChangeAspect="1"/>
          </p:cNvPicPr>
          <p:nvPr/>
        </p:nvPicPr>
        <p:blipFill>
          <a:blip r:embed="rId2" cstate="print">
            <a:extLst>
              <a:ext uri="{28A0092B-C50C-407E-A947-70E740481C1C}">
                <a14:useLocalDpi xmlns:a14="http://schemas.microsoft.com/office/drawing/2010/main" val="0"/>
              </a:ext>
            </a:extLst>
          </a:blip>
          <a:srcRect l="16280" t="809"/>
          <a:stretch>
            <a:fillRect/>
          </a:stretch>
        </p:blipFill>
        <p:spPr>
          <a:xfrm>
            <a:off x="2199005" y="2574925"/>
            <a:ext cx="2320925" cy="2063750"/>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790700" cy="4866968"/>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TextBox 14"/>
          <p:cNvSpPr txBox="1"/>
          <p:nvPr/>
        </p:nvSpPr>
        <p:spPr>
          <a:xfrm>
            <a:off x="2576939" y="293205"/>
            <a:ext cx="1422184"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实验试剂</a:t>
            </a:r>
            <a:endParaRPr lang="zh-CN" altLang="en-US" sz="2400" b="1" dirty="0">
              <a:latin typeface="微软雅黑" panose="020B0503020204020204" pitchFamily="34" charset="-122"/>
              <a:ea typeface="微软雅黑" panose="020B0503020204020204" pitchFamily="34" charset="-122"/>
            </a:endParaRPr>
          </a:p>
        </p:txBody>
      </p:sp>
      <p:sp>
        <p:nvSpPr>
          <p:cNvPr id="24" name="椭圆 23"/>
          <p:cNvSpPr/>
          <p:nvPr/>
        </p:nvSpPr>
        <p:spPr>
          <a:xfrm>
            <a:off x="2146953" y="386650"/>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A3F6C"/>
              </a:solidFill>
            </a:endParaRPr>
          </a:p>
        </p:txBody>
      </p:sp>
      <p:sp>
        <p:nvSpPr>
          <p:cNvPr id="7" name="TextBox 1"/>
          <p:cNvSpPr txBox="1"/>
          <p:nvPr/>
        </p:nvSpPr>
        <p:spPr>
          <a:xfrm rot="16200000">
            <a:off x="-538749" y="2540972"/>
            <a:ext cx="2954655" cy="707886"/>
          </a:xfrm>
          <a:prstGeom prst="rect">
            <a:avLst/>
          </a:prstGeom>
          <a:noFill/>
        </p:spPr>
        <p:txBody>
          <a:bodyPr vert="eaVert"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仪器和试剂</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3" name="TextBox 2"/>
          <p:cNvSpPr txBox="1"/>
          <p:nvPr/>
        </p:nvSpPr>
        <p:spPr>
          <a:xfrm>
            <a:off x="356253" y="597625"/>
            <a:ext cx="1241030" cy="492125"/>
          </a:xfrm>
          <a:prstGeom prst="rect">
            <a:avLst/>
          </a:prstGeom>
          <a:noFill/>
        </p:spPr>
        <p:txBody>
          <a:bodyPr wrap="square" lIns="0" tIns="0" rIns="0" bIns="0"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Part 3</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410868" y="2199508"/>
            <a:ext cx="754596" cy="744483"/>
            <a:chOff x="2262782" y="1446400"/>
            <a:chExt cx="1301106" cy="1301106"/>
          </a:xfrm>
        </p:grpSpPr>
        <p:sp>
          <p:nvSpPr>
            <p:cNvPr id="16" name="椭圆 15"/>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aphicFrame>
        <p:nvGraphicFramePr>
          <p:cNvPr id="4" name="表格 3"/>
          <p:cNvGraphicFramePr>
            <a:graphicFrameLocks noGrp="1"/>
          </p:cNvGraphicFramePr>
          <p:nvPr/>
        </p:nvGraphicFramePr>
        <p:xfrm>
          <a:off x="2390066" y="754946"/>
          <a:ext cx="6354500" cy="2160045"/>
        </p:xfrm>
        <a:graphic>
          <a:graphicData uri="http://schemas.openxmlformats.org/drawingml/2006/table">
            <a:tbl>
              <a:tblPr>
                <a:tableStyleId>{5C22544A-7EE6-4342-B048-85BDC9FD1C3A}</a:tableStyleId>
              </a:tblPr>
              <a:tblGrid>
                <a:gridCol w="3386368"/>
                <a:gridCol w="2968132"/>
              </a:tblGrid>
              <a:tr h="360000">
                <a:tc>
                  <a:txBody>
                    <a:bodyPr/>
                    <a:lstStyle/>
                    <a:p>
                      <a:pPr algn="ctr" fontAlgn="b"/>
                      <a:r>
                        <a:rPr lang="en-US" sz="1600" b="0" u="none" strike="noStrike" dirty="0">
                          <a:effectLst/>
                          <a:latin typeface="微软雅黑" panose="020B0503020204020204" pitchFamily="34" charset="-122"/>
                          <a:ea typeface="微软雅黑" panose="020B0503020204020204" pitchFamily="34" charset="-122"/>
                        </a:rPr>
                        <a:t>CuSO</a:t>
                      </a:r>
                      <a:r>
                        <a:rPr lang="en-US" sz="1600" b="0" u="none" strike="noStrike" baseline="-25000" dirty="0">
                          <a:effectLst/>
                          <a:latin typeface="微软雅黑" panose="020B0503020204020204" pitchFamily="34" charset="-122"/>
                          <a:ea typeface="微软雅黑" panose="020B0503020204020204" pitchFamily="34" charset="-122"/>
                        </a:rPr>
                        <a:t>4</a:t>
                      </a:r>
                      <a:r>
                        <a:rPr lang="en-US" sz="1600" b="0" u="none" strike="noStrike" dirty="0">
                          <a:effectLst/>
                          <a:latin typeface="微软雅黑" panose="020B0503020204020204" pitchFamily="34" charset="-122"/>
                          <a:ea typeface="微软雅黑" panose="020B0503020204020204" pitchFamily="34" charset="-122"/>
                        </a:rPr>
                        <a:t>·5H</a:t>
                      </a:r>
                      <a:r>
                        <a:rPr lang="en-US" sz="1600" b="0" u="none" strike="noStrike" baseline="-25000" dirty="0">
                          <a:effectLst/>
                          <a:latin typeface="微软雅黑" panose="020B0503020204020204" pitchFamily="34" charset="-122"/>
                          <a:ea typeface="微软雅黑" panose="020B0503020204020204" pitchFamily="34" charset="-122"/>
                        </a:rPr>
                        <a:t>2</a:t>
                      </a:r>
                      <a:r>
                        <a:rPr lang="en-US" sz="1600" b="0" u="none" strike="noStrike" dirty="0">
                          <a:effectLst/>
                          <a:latin typeface="微软雅黑" panose="020B0503020204020204" pitchFamily="34" charset="-122"/>
                          <a:ea typeface="微软雅黑" panose="020B0503020204020204" pitchFamily="34" charset="-122"/>
                        </a:rPr>
                        <a:t>O</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c>
                  <a:txBody>
                    <a:bodyPr/>
                    <a:lstStyle/>
                    <a:p>
                      <a:pPr algn="ctr" fontAlgn="b"/>
                      <a:r>
                        <a:rPr lang="en-US" sz="1600" b="0" u="none" strike="noStrike">
                          <a:effectLst/>
                          <a:latin typeface="微软雅黑" panose="020B0503020204020204" pitchFamily="34" charset="-122"/>
                          <a:ea typeface="微软雅黑" panose="020B0503020204020204" pitchFamily="34" charset="-122"/>
                        </a:rPr>
                        <a:t>KIO</a:t>
                      </a:r>
                      <a:r>
                        <a:rPr lang="en-US" sz="1600" b="0" u="none" strike="noStrike" baseline="-25000">
                          <a:effectLst/>
                          <a:latin typeface="微软雅黑" panose="020B0503020204020204" pitchFamily="34" charset="-122"/>
                          <a:ea typeface="微软雅黑" panose="020B0503020204020204" pitchFamily="34" charset="-122"/>
                        </a:rPr>
                        <a:t>3</a:t>
                      </a:r>
                      <a:r>
                        <a:rPr lang="en-US" sz="1600" b="0" u="none" strike="noStrike">
                          <a:effectLst/>
                          <a:latin typeface="微软雅黑" panose="020B0503020204020204" pitchFamily="34" charset="-122"/>
                          <a:ea typeface="微软雅黑" panose="020B0503020204020204" pitchFamily="34" charset="-122"/>
                        </a:rPr>
                        <a:t>(s)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r>
              <a:tr h="360045">
                <a:tc>
                  <a:txBody>
                    <a:bodyPr/>
                    <a:lstStyle/>
                    <a:p>
                      <a:pPr algn="ctr" fontAlgn="b"/>
                      <a:r>
                        <a:rPr lang="pt-BR" sz="1600" b="0" u="none" strike="noStrike" dirty="0">
                          <a:effectLst/>
                          <a:latin typeface="微软雅黑" panose="020B0503020204020204" pitchFamily="34" charset="-122"/>
                          <a:ea typeface="微软雅黑" panose="020B0503020204020204" pitchFamily="34" charset="-122"/>
                        </a:rPr>
                        <a:t>CuSO</a:t>
                      </a:r>
                      <a:r>
                        <a:rPr lang="pt-BR" sz="1600" b="0" u="none" strike="noStrike" baseline="-25000" dirty="0">
                          <a:effectLst/>
                          <a:latin typeface="微软雅黑" panose="020B0503020204020204" pitchFamily="34" charset="-122"/>
                          <a:ea typeface="微软雅黑" panose="020B0503020204020204" pitchFamily="34" charset="-122"/>
                        </a:rPr>
                        <a:t>4</a:t>
                      </a:r>
                      <a:r>
                        <a:rPr lang="pt-BR" sz="1600" b="0" u="none" strike="noStrike" dirty="0">
                          <a:effectLst/>
                          <a:latin typeface="微软雅黑" panose="020B0503020204020204" pitchFamily="34" charset="-122"/>
                          <a:ea typeface="微软雅黑" panose="020B0503020204020204" pitchFamily="34" charset="-122"/>
                        </a:rPr>
                        <a:t>(s,0.100 mol/L)</a:t>
                      </a:r>
                      <a:endParaRPr lang="pt-BR"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c>
                  <a:txBody>
                    <a:bodyPr/>
                    <a:lstStyle/>
                    <a:p>
                      <a:pPr algn="ctr" fontAlgn="b"/>
                      <a:r>
                        <a:rPr lang="en-US" sz="1600" b="0" u="none" strike="noStrike">
                          <a:effectLst/>
                          <a:latin typeface="微软雅黑" panose="020B0503020204020204" pitchFamily="34" charset="-122"/>
                          <a:ea typeface="微软雅黑" panose="020B0503020204020204" pitchFamily="34" charset="-122"/>
                        </a:rPr>
                        <a:t>Na</a:t>
                      </a:r>
                      <a:r>
                        <a:rPr lang="en-US" sz="1600" b="0" u="none" strike="noStrike" baseline="-25000">
                          <a:effectLst/>
                          <a:latin typeface="微软雅黑" panose="020B0503020204020204" pitchFamily="34" charset="-122"/>
                          <a:ea typeface="微软雅黑" panose="020B0503020204020204" pitchFamily="34" charset="-122"/>
                        </a:rPr>
                        <a:t>2</a:t>
                      </a:r>
                      <a:r>
                        <a:rPr lang="en-US" sz="1600" b="0" u="none" strike="noStrike">
                          <a:effectLst/>
                          <a:latin typeface="微软雅黑" panose="020B0503020204020204" pitchFamily="34" charset="-122"/>
                          <a:ea typeface="微软雅黑" panose="020B0503020204020204" pitchFamily="34" charset="-122"/>
                        </a:rPr>
                        <a:t>CO</a:t>
                      </a:r>
                      <a:r>
                        <a:rPr lang="en-US" sz="1600" b="0" u="none" strike="noStrike" baseline="-25000">
                          <a:effectLst/>
                          <a:latin typeface="微软雅黑" panose="020B0503020204020204" pitchFamily="34" charset="-122"/>
                          <a:ea typeface="微软雅黑" panose="020B0503020204020204" pitchFamily="34" charset="-122"/>
                        </a:rPr>
                        <a:t>3</a:t>
                      </a:r>
                      <a:r>
                        <a:rPr lang="en-US" sz="1600" b="0" u="none" strike="noStrike">
                          <a:effectLst/>
                          <a:latin typeface="微软雅黑" panose="020B0503020204020204" pitchFamily="34" charset="-122"/>
                          <a:ea typeface="微软雅黑" panose="020B0503020204020204" pitchFamily="34" charset="-122"/>
                        </a:rPr>
                        <a:t>(s)</a:t>
                      </a:r>
                      <a:endParaRPr lang="en-US" sz="1600" b="0" i="0" u="none" strike="noStrike">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r>
              <a:tr h="360000">
                <a:tc>
                  <a:txBody>
                    <a:bodyPr/>
                    <a:lstStyle/>
                    <a:p>
                      <a:pPr algn="ctr" fontAlgn="b"/>
                      <a:r>
                        <a:rPr lang="en-US" sz="1600" b="0" u="none" strike="noStrike" dirty="0">
                          <a:effectLst/>
                          <a:latin typeface="微软雅黑" panose="020B0503020204020204" pitchFamily="34" charset="-122"/>
                          <a:ea typeface="微软雅黑" panose="020B0503020204020204" pitchFamily="34" charset="-122"/>
                        </a:rPr>
                        <a:t>NH</a:t>
                      </a:r>
                      <a:r>
                        <a:rPr lang="en-US" sz="1600" b="0" u="none" strike="noStrike" baseline="-25000" dirty="0">
                          <a:effectLst/>
                          <a:latin typeface="微软雅黑" panose="020B0503020204020204" pitchFamily="34" charset="-122"/>
                          <a:ea typeface="微软雅黑" panose="020B0503020204020204" pitchFamily="34" charset="-122"/>
                        </a:rPr>
                        <a:t>3</a:t>
                      </a:r>
                      <a:r>
                        <a:rPr lang="en-US" sz="1600" b="0" u="none" strike="noStrike" dirty="0">
                          <a:effectLst/>
                          <a:latin typeface="微软雅黑" panose="020B0503020204020204" pitchFamily="34" charset="-122"/>
                          <a:ea typeface="微软雅黑" panose="020B0503020204020204" pitchFamily="34" charset="-122"/>
                        </a:rPr>
                        <a:t>·H</a:t>
                      </a:r>
                      <a:r>
                        <a:rPr lang="en-US" sz="1600" b="0" u="none" strike="noStrike" baseline="-25000" dirty="0">
                          <a:effectLst/>
                          <a:latin typeface="微软雅黑" panose="020B0503020204020204" pitchFamily="34" charset="-122"/>
                          <a:ea typeface="微软雅黑" panose="020B0503020204020204" pitchFamily="34" charset="-122"/>
                        </a:rPr>
                        <a:t>2</a:t>
                      </a:r>
                      <a:r>
                        <a:rPr lang="en-US" sz="1600" b="0" u="none" strike="noStrike" dirty="0">
                          <a:effectLst/>
                          <a:latin typeface="微软雅黑" panose="020B0503020204020204" pitchFamily="34" charset="-122"/>
                          <a:ea typeface="微软雅黑" panose="020B0503020204020204" pitchFamily="34" charset="-122"/>
                        </a:rPr>
                        <a:t>O(4 mol/L)</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c>
                  <a:txBody>
                    <a:bodyPr/>
                    <a:lstStyle/>
                    <a:p>
                      <a:pPr algn="ctr" fontAlgn="b"/>
                      <a:r>
                        <a:rPr lang="en-US" sz="1600" b="0" u="none" strike="noStrike" dirty="0">
                          <a:effectLst/>
                          <a:latin typeface="微软雅黑" panose="020B0503020204020204" pitchFamily="34" charset="-122"/>
                          <a:ea typeface="微软雅黑" panose="020B0503020204020204" pitchFamily="34" charset="-122"/>
                        </a:rPr>
                        <a:t>EDTA</a:t>
                      </a:r>
                      <a:r>
                        <a:rPr lang="zh-CN" altLang="en-US" sz="1600" b="0" u="none" strike="noStrike" dirty="0">
                          <a:effectLst/>
                          <a:latin typeface="微软雅黑" panose="020B0503020204020204" pitchFamily="34" charset="-122"/>
                          <a:ea typeface="微软雅黑" panose="020B0503020204020204" pitchFamily="34" charset="-122"/>
                        </a:rPr>
                        <a:t>溶液（</a:t>
                      </a:r>
                      <a:r>
                        <a:rPr lang="en-US" altLang="zh-CN" sz="1600" b="0" u="none" strike="noStrike" dirty="0">
                          <a:effectLst/>
                          <a:latin typeface="微软雅黑" panose="020B0503020204020204" pitchFamily="34" charset="-122"/>
                          <a:ea typeface="微软雅黑" panose="020B0503020204020204" pitchFamily="34" charset="-122"/>
                        </a:rPr>
                        <a:t>0.03 </a:t>
                      </a:r>
                      <a:r>
                        <a:rPr lang="en-US" sz="1600" b="0" u="none" strike="noStrike" dirty="0">
                          <a:effectLst/>
                          <a:latin typeface="微软雅黑" panose="020B0503020204020204" pitchFamily="34" charset="-122"/>
                          <a:ea typeface="微软雅黑" panose="020B0503020204020204" pitchFamily="34" charset="-122"/>
                        </a:rPr>
                        <a:t>mol/L）</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r>
              <a:tr h="360000">
                <a:tc>
                  <a:txBody>
                    <a:bodyPr/>
                    <a:lstStyle/>
                    <a:p>
                      <a:pPr algn="ctr" fontAlgn="b"/>
                      <a:r>
                        <a:rPr lang="en-US" sz="1600" b="0" u="none" strike="noStrike" dirty="0">
                          <a:effectLst/>
                          <a:latin typeface="微软雅黑" panose="020B0503020204020204" pitchFamily="34" charset="-122"/>
                          <a:ea typeface="微软雅黑" panose="020B0503020204020204" pitchFamily="34" charset="-122"/>
                        </a:rPr>
                        <a:t>BaCl</a:t>
                      </a:r>
                      <a:r>
                        <a:rPr lang="en-US" sz="1600" b="0" u="none" strike="noStrike" baseline="-25000" dirty="0">
                          <a:effectLst/>
                          <a:latin typeface="微软雅黑" panose="020B0503020204020204" pitchFamily="34" charset="-122"/>
                          <a:ea typeface="微软雅黑" panose="020B0503020204020204" pitchFamily="34" charset="-122"/>
                        </a:rPr>
                        <a:t>2</a:t>
                      </a:r>
                      <a:r>
                        <a:rPr lang="en-US" sz="1600" b="0" u="none" strike="noStrike" dirty="0">
                          <a:effectLst/>
                          <a:latin typeface="微软雅黑" panose="020B0503020204020204" pitchFamily="34" charset="-122"/>
                          <a:ea typeface="微软雅黑" panose="020B0503020204020204" pitchFamily="34" charset="-122"/>
                        </a:rPr>
                        <a:t> (1 mol/L)</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c>
                  <a:txBody>
                    <a:bodyPr/>
                    <a:lstStyle/>
                    <a:p>
                      <a:pPr algn="ctr" fontAlgn="b"/>
                      <a:r>
                        <a:rPr lang="en-US" sz="1600" b="0" u="none" strike="noStrike" dirty="0">
                          <a:effectLst/>
                          <a:latin typeface="微软雅黑" panose="020B0503020204020204" pitchFamily="34" charset="-122"/>
                          <a:ea typeface="微软雅黑" panose="020B0503020204020204" pitchFamily="34" charset="-122"/>
                        </a:rPr>
                        <a:t>KI</a:t>
                      </a:r>
                      <a:r>
                        <a:rPr lang="zh-CN" altLang="en-US" sz="1600" b="0" u="none" strike="noStrike" dirty="0">
                          <a:effectLst/>
                          <a:latin typeface="微软雅黑" panose="020B0503020204020204" pitchFamily="34" charset="-122"/>
                          <a:ea typeface="微软雅黑" panose="020B0503020204020204" pitchFamily="34" charset="-122"/>
                        </a:rPr>
                        <a:t>溶液（</a:t>
                      </a:r>
                      <a:r>
                        <a:rPr lang="en-US" altLang="zh-CN" sz="1600" b="0" u="none" strike="noStrike" dirty="0">
                          <a:effectLst/>
                          <a:latin typeface="微软雅黑" panose="020B0503020204020204" pitchFamily="34" charset="-122"/>
                          <a:ea typeface="微软雅黑" panose="020B0503020204020204" pitchFamily="34" charset="-122"/>
                        </a:rPr>
                        <a:t>100 </a:t>
                      </a:r>
                      <a:r>
                        <a:rPr lang="en-US" sz="1600" b="0" u="none" strike="noStrike" dirty="0">
                          <a:effectLst/>
                          <a:latin typeface="微软雅黑" panose="020B0503020204020204" pitchFamily="34" charset="-122"/>
                          <a:ea typeface="微软雅黑" panose="020B0503020204020204" pitchFamily="34" charset="-122"/>
                        </a:rPr>
                        <a:t>g/L）</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r>
              <a:tr h="360000">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甘氨酸溶液</a:t>
                      </a:r>
                      <a:r>
                        <a:rPr lang="en-US" altLang="zh-CN" sz="1600" b="0" u="none" strike="noStrike" dirty="0">
                          <a:effectLst/>
                          <a:latin typeface="微软雅黑" panose="020B0503020204020204" pitchFamily="34" charset="-122"/>
                          <a:ea typeface="微软雅黑" panose="020B0503020204020204" pitchFamily="34" charset="-122"/>
                        </a:rPr>
                        <a:t>(2 </a:t>
                      </a:r>
                      <a:r>
                        <a:rPr lang="en-US" sz="1600" b="0" u="none" strike="noStrike" dirty="0">
                          <a:effectLst/>
                          <a:latin typeface="微软雅黑" panose="020B0503020204020204" pitchFamily="34" charset="-122"/>
                          <a:ea typeface="微软雅黑" panose="020B0503020204020204" pitchFamily="34" charset="-122"/>
                        </a:rPr>
                        <a:t>mol/L) </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c>
                  <a:txBody>
                    <a:bodyPr/>
                    <a:lstStyle/>
                    <a:p>
                      <a:pPr algn="ctr" fontAlgn="b"/>
                      <a:r>
                        <a:rPr lang="pt-BR" sz="1600" b="0" u="none" strike="noStrike" dirty="0">
                          <a:effectLst/>
                          <a:latin typeface="微软雅黑" panose="020B0503020204020204" pitchFamily="34" charset="-122"/>
                          <a:ea typeface="微软雅黑" panose="020B0503020204020204" pitchFamily="34" charset="-122"/>
                        </a:rPr>
                        <a:t>H</a:t>
                      </a:r>
                      <a:r>
                        <a:rPr lang="pt-BR" sz="1600" b="0" u="none" strike="noStrike" baseline="-25000" dirty="0">
                          <a:effectLst/>
                          <a:latin typeface="微软雅黑" panose="020B0503020204020204" pitchFamily="34" charset="-122"/>
                          <a:ea typeface="微软雅黑" panose="020B0503020204020204" pitchFamily="34" charset="-122"/>
                        </a:rPr>
                        <a:t>2</a:t>
                      </a:r>
                      <a:r>
                        <a:rPr lang="pt-BR" sz="1600" b="0" u="none" strike="noStrike" dirty="0">
                          <a:effectLst/>
                          <a:latin typeface="微软雅黑" panose="020B0503020204020204" pitchFamily="34" charset="-122"/>
                          <a:ea typeface="微软雅黑" panose="020B0503020204020204" pitchFamily="34" charset="-122"/>
                        </a:rPr>
                        <a:t>SO</a:t>
                      </a:r>
                      <a:r>
                        <a:rPr lang="pt-BR" sz="1600" b="0" u="none" strike="noStrike" baseline="-25000" dirty="0">
                          <a:effectLst/>
                          <a:latin typeface="微软雅黑" panose="020B0503020204020204" pitchFamily="34" charset="-122"/>
                          <a:ea typeface="微软雅黑" panose="020B0503020204020204" pitchFamily="34" charset="-122"/>
                        </a:rPr>
                        <a:t>4</a:t>
                      </a:r>
                      <a:r>
                        <a:rPr lang="pt-BR" sz="1600" b="0" u="none" strike="noStrike" dirty="0">
                          <a:effectLst/>
                          <a:latin typeface="微软雅黑" panose="020B0503020204020204" pitchFamily="34" charset="-122"/>
                          <a:ea typeface="微软雅黑" panose="020B0503020204020204" pitchFamily="34" charset="-122"/>
                        </a:rPr>
                        <a:t>溶液（1 mol/L）</a:t>
                      </a:r>
                      <a:endParaRPr lang="pt-BR"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r>
              <a:tr h="360000">
                <a:tc>
                  <a:txBody>
                    <a:bodyPr/>
                    <a:lstStyle/>
                    <a:p>
                      <a:pPr algn="ctr" fontAlgn="b"/>
                      <a:r>
                        <a:rPr lang="en-US" sz="1600" b="0" u="none" strike="noStrike" dirty="0">
                          <a:effectLst/>
                          <a:latin typeface="微软雅黑" panose="020B0503020204020204" pitchFamily="34" charset="-122"/>
                          <a:ea typeface="微软雅黑" panose="020B0503020204020204" pitchFamily="34" charset="-122"/>
                        </a:rPr>
                        <a:t>Na</a:t>
                      </a:r>
                      <a:r>
                        <a:rPr lang="en-US" sz="1600" b="0" u="none" strike="noStrike" baseline="-25000" dirty="0">
                          <a:effectLst/>
                          <a:latin typeface="微软雅黑" panose="020B0503020204020204" pitchFamily="34" charset="-122"/>
                          <a:ea typeface="微软雅黑" panose="020B0503020204020204" pitchFamily="34" charset="-122"/>
                        </a:rPr>
                        <a:t>2</a:t>
                      </a:r>
                      <a:r>
                        <a:rPr lang="en-US" sz="1600" b="0" u="none" strike="noStrike" dirty="0">
                          <a:effectLst/>
                          <a:latin typeface="微软雅黑" panose="020B0503020204020204" pitchFamily="34" charset="-122"/>
                          <a:ea typeface="微软雅黑" panose="020B0503020204020204" pitchFamily="34" charset="-122"/>
                        </a:rPr>
                        <a:t>S</a:t>
                      </a:r>
                      <a:r>
                        <a:rPr lang="en-US" sz="1600" b="0" u="none" strike="noStrike" baseline="-25000" dirty="0">
                          <a:effectLst/>
                          <a:latin typeface="微软雅黑" panose="020B0503020204020204" pitchFamily="34" charset="-122"/>
                          <a:ea typeface="微软雅黑" panose="020B0503020204020204" pitchFamily="34" charset="-122"/>
                        </a:rPr>
                        <a:t>2</a:t>
                      </a:r>
                      <a:r>
                        <a:rPr lang="en-US" sz="1600" b="0" u="none" strike="noStrike" dirty="0">
                          <a:effectLst/>
                          <a:latin typeface="微软雅黑" panose="020B0503020204020204" pitchFamily="34" charset="-122"/>
                          <a:ea typeface="微软雅黑" panose="020B0503020204020204" pitchFamily="34" charset="-122"/>
                        </a:rPr>
                        <a:t>O</a:t>
                      </a:r>
                      <a:r>
                        <a:rPr lang="en-US" sz="1600" b="0" u="none" strike="noStrike" baseline="-25000" dirty="0">
                          <a:effectLst/>
                          <a:latin typeface="微软雅黑" panose="020B0503020204020204" pitchFamily="34" charset="-122"/>
                          <a:ea typeface="微软雅黑" panose="020B0503020204020204" pitchFamily="34" charset="-122"/>
                        </a:rPr>
                        <a:t>3</a:t>
                      </a:r>
                      <a:r>
                        <a:rPr lang="zh-CN" altLang="en-US" sz="1600" b="0" u="none" strike="noStrike" dirty="0">
                          <a:effectLst/>
                          <a:latin typeface="微软雅黑" panose="020B0503020204020204" pitchFamily="34" charset="-122"/>
                          <a:ea typeface="微软雅黑" panose="020B0503020204020204" pitchFamily="34" charset="-122"/>
                        </a:rPr>
                        <a:t>标准溶液（</a:t>
                      </a:r>
                      <a:r>
                        <a:rPr lang="en-US" altLang="zh-CN" sz="1600" b="0" u="none" strike="noStrike" dirty="0">
                          <a:effectLst/>
                          <a:latin typeface="微软雅黑" panose="020B0503020204020204" pitchFamily="34" charset="-122"/>
                          <a:ea typeface="微软雅黑" panose="020B0503020204020204" pitchFamily="34" charset="-122"/>
                        </a:rPr>
                        <a:t>0.05 </a:t>
                      </a:r>
                      <a:r>
                        <a:rPr lang="en-US" sz="1600" b="0" u="none" strike="noStrike" dirty="0">
                          <a:effectLst/>
                          <a:latin typeface="微软雅黑" panose="020B0503020204020204" pitchFamily="34" charset="-122"/>
                          <a:ea typeface="微软雅黑" panose="020B0503020204020204" pitchFamily="34" charset="-122"/>
                        </a:rPr>
                        <a:t>mol/L）</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c>
                  <a:txBody>
                    <a:bodyPr/>
                    <a:lstStyle/>
                    <a:p>
                      <a:pPr algn="ctr" fontAlgn="b"/>
                      <a:r>
                        <a:rPr lang="zh-CN" altLang="en-US" sz="1600" b="0" u="none" strike="noStrike" dirty="0">
                          <a:effectLst/>
                          <a:latin typeface="微软雅黑" panose="020B0503020204020204" pitchFamily="34" charset="-122"/>
                          <a:ea typeface="微软雅黑" panose="020B0503020204020204" pitchFamily="34" charset="-122"/>
                        </a:rPr>
                        <a:t>淀粉溶液（</a:t>
                      </a:r>
                      <a:r>
                        <a:rPr lang="en-US" altLang="zh-CN" sz="1600" b="0" u="none" strike="noStrike" dirty="0">
                          <a:effectLst/>
                          <a:latin typeface="微软雅黑" panose="020B0503020204020204" pitchFamily="34" charset="-122"/>
                          <a:ea typeface="微软雅黑" panose="020B0503020204020204" pitchFamily="34" charset="-122"/>
                        </a:rPr>
                        <a:t>5 </a:t>
                      </a:r>
                      <a:r>
                        <a:rPr lang="en-US" sz="1600" b="0" u="none" strike="noStrike" dirty="0">
                          <a:effectLst/>
                          <a:latin typeface="微软雅黑" panose="020B0503020204020204" pitchFamily="34" charset="-122"/>
                          <a:ea typeface="微软雅黑" panose="020B0503020204020204" pitchFamily="34" charset="-122"/>
                        </a:rPr>
                        <a:t>g/L）</a:t>
                      </a:r>
                      <a:endParaRPr lang="en-US" sz="1600" b="0" i="0" u="none" strike="noStrike" dirty="0">
                        <a:solidFill>
                          <a:srgbClr val="000000"/>
                        </a:solidFill>
                        <a:effectLst/>
                        <a:latin typeface="微软雅黑" panose="020B0503020204020204" pitchFamily="34" charset="-122"/>
                        <a:ea typeface="微软雅黑" panose="020B0503020204020204" pitchFamily="34" charset="-122"/>
                      </a:endParaRPr>
                    </a:p>
                  </a:txBody>
                  <a:tcPr marL="4763" marR="4763" marT="476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BFBFB"/>
                    </a:solidFill>
                  </a:tcPr>
                </a:tc>
              </a:tr>
            </a:tbl>
          </a:graphicData>
        </a:graphic>
      </p:graphicFrame>
      <p:pic>
        <p:nvPicPr>
          <p:cNvPr id="2" name="图片 1"/>
          <p:cNvPicPr>
            <a:picLocks noChangeAspect="1"/>
          </p:cNvPicPr>
          <p:nvPr/>
        </p:nvPicPr>
        <p:blipFill>
          <a:blip r:embed="rId1"/>
          <a:srcRect t="8074" b="27852"/>
          <a:stretch>
            <a:fillRect/>
          </a:stretch>
        </p:blipFill>
        <p:spPr>
          <a:xfrm>
            <a:off x="2829560" y="3008630"/>
            <a:ext cx="4977130" cy="1793875"/>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187700" y="725091"/>
            <a:ext cx="5099050" cy="521970"/>
          </a:xfrm>
          <a:prstGeom prst="rect">
            <a:avLst/>
          </a:prstGeom>
          <a:noFill/>
        </p:spPr>
        <p:txBody>
          <a:bodyPr wrap="square" rtlCol="0">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制备</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Cu(IO</a:t>
            </a:r>
            <a:r>
              <a:rPr lang="en-US" altLang="zh-CN" sz="2800" b="1" baseline="-25000" dirty="0">
                <a:latin typeface="微软雅黑" panose="020B0503020204020204" pitchFamily="34" charset="-122"/>
                <a:ea typeface="微软雅黑" panose="020B0503020204020204" pitchFamily="34" charset="-122"/>
                <a:cs typeface="微软雅黑" panose="020B0503020204020204" pitchFamily="34" charset="-122"/>
              </a:rPr>
              <a:t>3</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baseline="-25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的饱和溶液</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TextBox 15"/>
          <p:cNvSpPr txBox="1"/>
          <p:nvPr/>
        </p:nvSpPr>
        <p:spPr>
          <a:xfrm>
            <a:off x="3187700" y="3303379"/>
            <a:ext cx="5314950" cy="521970"/>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微软雅黑" panose="020B0503020204020204" pitchFamily="34" charset="-122"/>
              </a:rPr>
              <a:t>碘量法滴定</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IO</a:t>
            </a:r>
            <a:r>
              <a:rPr lang="en-US" altLang="zh-CN" sz="2800" b="1"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en-US" altLang="zh-CN" sz="2800" b="1" baseline="50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浓度</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椭圆 23"/>
          <p:cNvSpPr/>
          <p:nvPr/>
        </p:nvSpPr>
        <p:spPr>
          <a:xfrm>
            <a:off x="2649764" y="817670"/>
            <a:ext cx="283531"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1A3F6C"/>
              </a:solidFill>
            </a:endParaRPr>
          </a:p>
        </p:txBody>
      </p:sp>
      <p:sp>
        <p:nvSpPr>
          <p:cNvPr id="25" name="椭圆 24"/>
          <p:cNvSpPr/>
          <p:nvPr/>
        </p:nvSpPr>
        <p:spPr>
          <a:xfrm>
            <a:off x="2668876" y="3367003"/>
            <a:ext cx="283531"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1A3F6C"/>
              </a:solidFill>
            </a:endParaRPr>
          </a:p>
        </p:txBody>
      </p:sp>
      <p:sp>
        <p:nvSpPr>
          <p:cNvPr id="28" name="TextBox 27"/>
          <p:cNvSpPr txBox="1"/>
          <p:nvPr/>
        </p:nvSpPr>
        <p:spPr>
          <a:xfrm>
            <a:off x="3187700" y="1963891"/>
            <a:ext cx="5683250" cy="954107"/>
          </a:xfrm>
          <a:prstGeom prst="rect">
            <a:avLst/>
          </a:prstGeom>
          <a:noFill/>
        </p:spPr>
        <p:txBody>
          <a:bodyPr wrap="square" rtlCol="0">
            <a:spAutoFit/>
          </a:bodyPr>
          <a:lstStyle/>
          <a:p>
            <a:r>
              <a:rPr lang="zh-CN" altLang="zh-CN" sz="2800" b="1" dirty="0">
                <a:latin typeface="微软雅黑" panose="020B0503020204020204" pitchFamily="34" charset="-122"/>
                <a:ea typeface="微软雅黑" panose="020B0503020204020204" pitchFamily="34" charset="-122"/>
                <a:cs typeface="微软雅黑" panose="020B0503020204020204" pitchFamily="34" charset="-122"/>
              </a:rPr>
              <a:t>光电比色法测定</a:t>
            </a:r>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rPr>
              <a:t>Cu</a:t>
            </a:r>
            <a:r>
              <a:rPr lang="en-US" altLang="zh-CN" sz="2800" b="1" baseline="30000"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的浓度</a:t>
            </a:r>
            <a:endParaRPr lang="zh-CN" altLang="en-US" sz="2800" b="1"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椭圆 29"/>
          <p:cNvSpPr/>
          <p:nvPr/>
        </p:nvSpPr>
        <p:spPr>
          <a:xfrm>
            <a:off x="2649765" y="2082984"/>
            <a:ext cx="283531"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rgbClr val="1A3F6C"/>
              </a:solidFill>
            </a:endParaRPr>
          </a:p>
        </p:txBody>
      </p:sp>
      <p:sp>
        <p:nvSpPr>
          <p:cNvPr id="6" name="矩形 5"/>
          <p:cNvSpPr/>
          <p:nvPr/>
        </p:nvSpPr>
        <p:spPr>
          <a:xfrm>
            <a:off x="-2534" y="-1"/>
            <a:ext cx="1790700" cy="4866969"/>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Box 1"/>
          <p:cNvSpPr txBox="1"/>
          <p:nvPr/>
        </p:nvSpPr>
        <p:spPr>
          <a:xfrm rot="16200000">
            <a:off x="-261751" y="2540972"/>
            <a:ext cx="2400657" cy="707886"/>
          </a:xfrm>
          <a:prstGeom prst="rect">
            <a:avLst/>
          </a:prstGeom>
          <a:noFill/>
        </p:spPr>
        <p:txBody>
          <a:bodyPr vert="eaVert"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实验步骤</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 name="TextBox 2"/>
          <p:cNvSpPr txBox="1"/>
          <p:nvPr/>
        </p:nvSpPr>
        <p:spPr>
          <a:xfrm>
            <a:off x="356253" y="597625"/>
            <a:ext cx="1241030" cy="492125"/>
          </a:xfrm>
          <a:prstGeom prst="rect">
            <a:avLst/>
          </a:prstGeom>
          <a:noFill/>
        </p:spPr>
        <p:txBody>
          <a:bodyPr wrap="square" lIns="0" tIns="0" rIns="0" bIns="0"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Part 4</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410868" y="2199508"/>
            <a:ext cx="754596" cy="744483"/>
            <a:chOff x="2262782" y="1446400"/>
            <a:chExt cx="1301106" cy="1301106"/>
          </a:xfrm>
        </p:grpSpPr>
        <p:sp>
          <p:nvSpPr>
            <p:cNvPr id="10" name="椭圆 9"/>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p:spPr>
        <p:style>
          <a:lnRef idx="2">
            <a:prstClr val="black"/>
          </a:lnRef>
          <a:fillRef idx="0">
            <a:prstClr val="black"/>
          </a:fillRef>
          <a:effectRef idx="1">
            <a:prstClr val="black"/>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26736" t="1253" r="12078" b="15748"/>
          <a:stretch>
            <a:fillRect/>
          </a:stretch>
        </p:blipFill>
        <p:spPr>
          <a:xfrm>
            <a:off x="5872480" y="2590800"/>
            <a:ext cx="1366520" cy="1391285"/>
          </a:xfrm>
          <a:prstGeom prst="rect">
            <a:avLst/>
          </a:prstGeom>
          <a:effectLst>
            <a:outerShdw blurRad="50800" dist="38100" dir="2700000" algn="tl" rotWithShape="0">
              <a:prstClr val="black">
                <a:alpha val="40000"/>
              </a:prstClr>
            </a:outerShdw>
          </a:effectLst>
        </p:spPr>
      </p:pic>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l="18369" t="26384" r="23838" b="10872"/>
          <a:stretch>
            <a:fillRect/>
          </a:stretch>
        </p:blipFill>
        <p:spPr>
          <a:xfrm>
            <a:off x="7419975" y="2578100"/>
            <a:ext cx="988695" cy="1391285"/>
          </a:xfrm>
          <a:prstGeom prst="rect">
            <a:avLst/>
          </a:prstGeom>
          <a:effectLst>
            <a:outerShdw blurRad="50800" dist="38100" dir="2700000" algn="tl" rotWithShape="0">
              <a:prstClr val="black">
                <a:alpha val="40000"/>
              </a:prstClr>
            </a:outerShdw>
          </a:effectLst>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1220" y="2557780"/>
            <a:ext cx="1042670" cy="1391285"/>
          </a:xfrm>
          <a:prstGeom prst="rect">
            <a:avLst/>
          </a:prstGeom>
          <a:effectLst>
            <a:outerShdw blurRad="50800" dist="38100" dir="2700000" algn="tl" rotWithShape="0">
              <a:prstClr val="black">
                <a:alpha val="40000"/>
              </a:prstClr>
            </a:outerShdw>
          </a:effectLst>
        </p:spPr>
      </p:pic>
      <p:grpSp>
        <p:nvGrpSpPr>
          <p:cNvPr id="44" name="组合 43"/>
          <p:cNvGrpSpPr/>
          <p:nvPr>
            <p:custDataLst>
              <p:tags r:id="rId4"/>
            </p:custDataLst>
          </p:nvPr>
        </p:nvGrpSpPr>
        <p:grpSpPr>
          <a:xfrm>
            <a:off x="641985" y="899487"/>
            <a:ext cx="479425" cy="516890"/>
            <a:chOff x="827087" y="1125538"/>
            <a:chExt cx="1714500" cy="2344326"/>
          </a:xfrm>
        </p:grpSpPr>
        <p:sp>
          <p:nvSpPr>
            <p:cNvPr id="45" name="Oval 5"/>
            <p:cNvSpPr>
              <a:spLocks noChangeArrowheads="1"/>
            </p:cNvSpPr>
            <p:nvPr>
              <p:custDataLst>
                <p:tags r:id="rId5"/>
              </p:custDataLst>
            </p:nvPr>
          </p:nvSpPr>
          <p:spPr bwMode="auto">
            <a:xfrm>
              <a:off x="1074258" y="2986618"/>
              <a:ext cx="1301241" cy="454819"/>
            </a:xfrm>
            <a:prstGeom prst="ellipse">
              <a:avLst/>
            </a:prstGeom>
            <a:solidFill>
              <a:srgbClr val="0033CC"/>
            </a:solidFill>
            <a:ln w="9525">
              <a:solidFill>
                <a:srgbClr val="0033CC"/>
              </a:solidFill>
              <a:round/>
            </a:ln>
          </p:spPr>
          <p:txBody>
            <a:bodyPr wrap="none" anchor="ctr"/>
            <a:lstStyle>
              <a:lvl1pPr>
                <a:defRPr sz="1600" b="1">
                  <a:solidFill>
                    <a:schemeClr val="tx1"/>
                  </a:solidFill>
                  <a:latin typeface="Arial" panose="020B0604020202020204" pitchFamily="34" charset="0"/>
                  <a:ea typeface="黑体" panose="02010609060101010101" charset="-122"/>
                </a:defRPr>
              </a:lvl1pPr>
              <a:lvl2pPr marL="742950" indent="-285750">
                <a:defRPr sz="1600" b="1">
                  <a:solidFill>
                    <a:schemeClr val="tx1"/>
                  </a:solidFill>
                  <a:latin typeface="Arial" panose="020B0604020202020204" pitchFamily="34" charset="0"/>
                  <a:ea typeface="黑体" panose="02010609060101010101" charset="-122"/>
                </a:defRPr>
              </a:lvl2pPr>
              <a:lvl3pPr marL="1143000" indent="-228600">
                <a:defRPr sz="1600" b="1">
                  <a:solidFill>
                    <a:schemeClr val="tx1"/>
                  </a:solidFill>
                  <a:latin typeface="Arial" panose="020B0604020202020204" pitchFamily="34" charset="0"/>
                  <a:ea typeface="黑体" panose="02010609060101010101" charset="-122"/>
                </a:defRPr>
              </a:lvl3pPr>
              <a:lvl4pPr marL="1600200" indent="-228600">
                <a:defRPr sz="1600" b="1">
                  <a:solidFill>
                    <a:schemeClr val="tx1"/>
                  </a:solidFill>
                  <a:latin typeface="Arial" panose="020B0604020202020204" pitchFamily="34" charset="0"/>
                  <a:ea typeface="黑体" panose="02010609060101010101" charset="-122"/>
                </a:defRPr>
              </a:lvl4pPr>
              <a:lvl5pPr marL="2057400" indent="-228600">
                <a:defRPr sz="1600" b="1">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黑体" panose="02010609060101010101" charset="-122"/>
                </a:defRPr>
              </a:lvl9pPr>
            </a:lstStyle>
            <a:p>
              <a:pPr eaLnBrk="1" hangingPunct="1">
                <a:buFont typeface="Arial" panose="020B0604020202020204" pitchFamily="34" charset="0"/>
                <a:buNone/>
              </a:pPr>
              <a:endParaRPr lang="zh-CN" altLang="en-US" i="1">
                <a:solidFill>
                  <a:srgbClr val="000000"/>
                </a:solidFill>
                <a:latin typeface="黑体" panose="02010609060101010101" charset="-122"/>
              </a:endParaRPr>
            </a:p>
          </p:txBody>
        </p:sp>
        <p:graphicFrame>
          <p:nvGraphicFramePr>
            <p:cNvPr id="46" name="Object 7"/>
            <p:cNvGraphicFramePr>
              <a:graphicFrameLocks noChangeAspect="1"/>
            </p:cNvGraphicFramePr>
            <p:nvPr>
              <p:custDataLst>
                <p:tags r:id="rId6"/>
              </p:custDataLst>
            </p:nvPr>
          </p:nvGraphicFramePr>
          <p:xfrm>
            <a:off x="827087" y="1125538"/>
            <a:ext cx="1714500" cy="2344326"/>
          </p:xfrm>
          <a:graphic>
            <a:graphicData uri="http://schemas.openxmlformats.org/presentationml/2006/ole">
              <mc:AlternateContent xmlns:mc="http://schemas.openxmlformats.org/markup-compatibility/2006">
                <mc:Choice xmlns:v="urn:schemas-microsoft-com:vml" Requires="v">
                  <p:oleObj spid="_x0000_s3" name="" r:id="rId7" imgW="962025" imgH="1280160" progId="ChemDraw.Document.6.0">
                    <p:embed/>
                  </p:oleObj>
                </mc:Choice>
                <mc:Fallback>
                  <p:oleObj name="" r:id="rId7" imgW="962025" imgH="1280160" progId="ChemDraw.Document.6.0">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7" y="1125538"/>
                          <a:ext cx="1714500" cy="2344326"/>
                        </a:xfrm>
                        <a:prstGeom prst="rect">
                          <a:avLst/>
                        </a:prstGeom>
                        <a:noFill/>
                        <a:ln>
                          <a:noFill/>
                        </a:ln>
                      </p:spPr>
                    </p:pic>
                  </p:oleObj>
                </mc:Fallback>
              </mc:AlternateContent>
            </a:graphicData>
          </a:graphic>
        </p:graphicFrame>
      </p:grpSp>
      <p:sp>
        <p:nvSpPr>
          <p:cNvPr id="9" name="文本框 8"/>
          <p:cNvSpPr txBox="1"/>
          <p:nvPr>
            <p:custDataLst>
              <p:tags r:id="rId9"/>
            </p:custDataLst>
          </p:nvPr>
        </p:nvSpPr>
        <p:spPr>
          <a:xfrm>
            <a:off x="135255" y="1482417"/>
            <a:ext cx="1734820" cy="521970"/>
          </a:xfrm>
          <a:prstGeom prst="rect">
            <a:avLst/>
          </a:prstGeom>
          <a:noFill/>
        </p:spPr>
        <p:txBody>
          <a:bodyPr wrap="square" rtlCol="0">
            <a:spAutoFit/>
            <a:scene3d>
              <a:camera prst="orthographicFront"/>
              <a:lightRig rig="threePt" dir="t"/>
            </a:scene3d>
          </a:bodyPr>
          <a:lstStyle/>
          <a:p>
            <a:r>
              <a:rPr lang="en-US" altLang="zh-CN" sz="1400" dirty="0">
                <a:solidFill>
                  <a:schemeClr val="tx1"/>
                </a:solidFill>
                <a:latin typeface="微软雅黑" panose="020B0503020204020204" pitchFamily="34" charset="-122"/>
                <a:ea typeface="微软雅黑" panose="020B0503020204020204" pitchFamily="34" charset="-122"/>
              </a:rPr>
              <a:t>2.</a:t>
            </a:r>
            <a:r>
              <a:rPr lang="en-US" altLang="zh-CN" sz="1400" dirty="0">
                <a:solidFill>
                  <a:schemeClr val="tx1"/>
                </a:solidFill>
                <a:uFillTx/>
                <a:latin typeface="微软雅黑" panose="020B0503020204020204" pitchFamily="34" charset="-122"/>
                <a:ea typeface="微软雅黑" panose="020B0503020204020204" pitchFamily="34" charset="-122"/>
              </a:rPr>
              <a:t>0 g CuSO</a:t>
            </a:r>
            <a:r>
              <a:rPr lang="en-US" altLang="zh-CN" sz="1400" baseline="-25000" dirty="0">
                <a:solidFill>
                  <a:schemeClr val="tx1"/>
                </a:solidFill>
                <a:uFillTx/>
                <a:latin typeface="微软雅黑" panose="020B0503020204020204" pitchFamily="34" charset="-122"/>
                <a:ea typeface="微软雅黑" panose="020B0503020204020204" pitchFamily="34" charset="-122"/>
              </a:rPr>
              <a:t>4</a:t>
            </a:r>
            <a:r>
              <a:rPr lang="en-US" altLang="zh-CN" sz="1400" dirty="0">
                <a:solidFill>
                  <a:schemeClr val="tx1"/>
                </a:solidFill>
                <a:uFillTx/>
                <a:latin typeface="微软雅黑" panose="020B0503020204020204" pitchFamily="34" charset="-122"/>
                <a:ea typeface="微软雅黑" panose="020B0503020204020204" pitchFamily="34" charset="-122"/>
              </a:rPr>
              <a:t>·5H</a:t>
            </a:r>
            <a:r>
              <a:rPr lang="en-US" altLang="zh-CN" sz="1400" baseline="-25000" dirty="0">
                <a:solidFill>
                  <a:schemeClr val="tx1"/>
                </a:solidFill>
                <a:uFillTx/>
                <a:latin typeface="微软雅黑" panose="020B0503020204020204" pitchFamily="34" charset="-122"/>
                <a:ea typeface="微软雅黑" panose="020B0503020204020204" pitchFamily="34" charset="-122"/>
              </a:rPr>
              <a:t>2</a:t>
            </a:r>
            <a:r>
              <a:rPr lang="en-US" altLang="zh-CN" sz="1400" dirty="0">
                <a:solidFill>
                  <a:schemeClr val="tx1"/>
                </a:solidFill>
                <a:uFillTx/>
                <a:latin typeface="微软雅黑" panose="020B0503020204020204" pitchFamily="34" charset="-122"/>
                <a:ea typeface="微软雅黑" panose="020B0503020204020204" pitchFamily="34" charset="-122"/>
              </a:rPr>
              <a:t>O</a:t>
            </a:r>
            <a:endParaRPr lang="en-US" altLang="zh-CN" sz="1400" dirty="0">
              <a:solidFill>
                <a:schemeClr val="tx1"/>
              </a:solidFill>
              <a:uFillTx/>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2</a:t>
            </a:r>
            <a:r>
              <a:rPr lang="en-US" altLang="zh-CN" sz="1400" dirty="0">
                <a:solidFill>
                  <a:schemeClr val="tx1"/>
                </a:solidFill>
                <a:uFillTx/>
                <a:latin typeface="微软雅黑" panose="020B0503020204020204" pitchFamily="34" charset="-122"/>
                <a:ea typeface="微软雅黑" panose="020B0503020204020204" pitchFamily="34" charset="-122"/>
              </a:rPr>
              <a:t>0 mL</a:t>
            </a:r>
            <a:r>
              <a:rPr lang="zh-CN" altLang="en-US" sz="1400" dirty="0">
                <a:solidFill>
                  <a:schemeClr val="tx1"/>
                </a:solidFill>
                <a:uFillTx/>
                <a:latin typeface="微软雅黑" panose="020B0503020204020204" pitchFamily="34" charset="-122"/>
                <a:ea typeface="微软雅黑" panose="020B0503020204020204" pitchFamily="34" charset="-122"/>
              </a:rPr>
              <a:t>水溶解</a:t>
            </a:r>
            <a:r>
              <a:rPr lang="en-US" altLang="zh-CN" sz="1400" dirty="0">
                <a:solidFill>
                  <a:schemeClr val="tx1"/>
                </a:solidFill>
                <a:uFillTx/>
                <a:latin typeface="微软雅黑" panose="020B0503020204020204" pitchFamily="34" charset="-122"/>
                <a:ea typeface="微软雅黑" panose="020B0503020204020204" pitchFamily="34" charset="-122"/>
              </a:rPr>
              <a:t> </a:t>
            </a:r>
            <a:endParaRPr lang="en-US" altLang="zh-CN" sz="1400" dirty="0">
              <a:solidFill>
                <a:schemeClr val="tx1"/>
              </a:solidFill>
              <a:uFillTx/>
              <a:latin typeface="微软雅黑" panose="020B0503020204020204" pitchFamily="34" charset="-122"/>
              <a:ea typeface="微软雅黑" panose="020B0503020204020204" pitchFamily="34" charset="-122"/>
            </a:endParaRPr>
          </a:p>
        </p:txBody>
      </p:sp>
      <p:grpSp>
        <p:nvGrpSpPr>
          <p:cNvPr id="13" name="组合 12"/>
          <p:cNvGrpSpPr/>
          <p:nvPr>
            <p:custDataLst>
              <p:tags r:id="rId10"/>
            </p:custDataLst>
          </p:nvPr>
        </p:nvGrpSpPr>
        <p:grpSpPr>
          <a:xfrm>
            <a:off x="653321" y="2069973"/>
            <a:ext cx="479425" cy="516890"/>
            <a:chOff x="785873" y="1175319"/>
            <a:chExt cx="1714499" cy="2344326"/>
          </a:xfrm>
        </p:grpSpPr>
        <p:sp>
          <p:nvSpPr>
            <p:cNvPr id="15" name="Oval 5"/>
            <p:cNvSpPr>
              <a:spLocks noChangeArrowheads="1"/>
            </p:cNvSpPr>
            <p:nvPr>
              <p:custDataLst>
                <p:tags r:id="rId11"/>
              </p:custDataLst>
            </p:nvPr>
          </p:nvSpPr>
          <p:spPr bwMode="auto">
            <a:xfrm>
              <a:off x="1074258" y="2986618"/>
              <a:ext cx="1301241" cy="454819"/>
            </a:xfrm>
            <a:prstGeom prst="ellipse">
              <a:avLst/>
            </a:prstGeom>
            <a:solidFill>
              <a:schemeClr val="bg1"/>
            </a:solidFill>
            <a:ln w="9525">
              <a:solidFill>
                <a:srgbClr val="0033CC"/>
              </a:solidFill>
              <a:round/>
            </a:ln>
          </p:spPr>
          <p:txBody>
            <a:bodyPr wrap="none" anchor="ctr"/>
            <a:lstStyle>
              <a:lvl1pPr>
                <a:defRPr sz="1600" b="1">
                  <a:solidFill>
                    <a:schemeClr val="tx1"/>
                  </a:solidFill>
                  <a:latin typeface="Arial" panose="020B0604020202020204" pitchFamily="34" charset="0"/>
                  <a:ea typeface="黑体" panose="02010609060101010101" charset="-122"/>
                </a:defRPr>
              </a:lvl1pPr>
              <a:lvl2pPr marL="742950" indent="-285750">
                <a:defRPr sz="1600" b="1">
                  <a:solidFill>
                    <a:schemeClr val="tx1"/>
                  </a:solidFill>
                  <a:latin typeface="Arial" panose="020B0604020202020204" pitchFamily="34" charset="0"/>
                  <a:ea typeface="黑体" panose="02010609060101010101" charset="-122"/>
                </a:defRPr>
              </a:lvl2pPr>
              <a:lvl3pPr marL="1143000" indent="-228600">
                <a:defRPr sz="1600" b="1">
                  <a:solidFill>
                    <a:schemeClr val="tx1"/>
                  </a:solidFill>
                  <a:latin typeface="Arial" panose="020B0604020202020204" pitchFamily="34" charset="0"/>
                  <a:ea typeface="黑体" panose="02010609060101010101" charset="-122"/>
                </a:defRPr>
              </a:lvl3pPr>
              <a:lvl4pPr marL="1600200" indent="-228600">
                <a:defRPr sz="1600" b="1">
                  <a:solidFill>
                    <a:schemeClr val="tx1"/>
                  </a:solidFill>
                  <a:latin typeface="Arial" panose="020B0604020202020204" pitchFamily="34" charset="0"/>
                  <a:ea typeface="黑体" panose="02010609060101010101" charset="-122"/>
                </a:defRPr>
              </a:lvl4pPr>
              <a:lvl5pPr marL="2057400" indent="-228600">
                <a:defRPr sz="1600" b="1">
                  <a:solidFill>
                    <a:schemeClr val="tx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sz="1600" b="1">
                  <a:solidFill>
                    <a:schemeClr val="tx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sz="1600" b="1">
                  <a:solidFill>
                    <a:schemeClr val="tx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sz="1600" b="1">
                  <a:solidFill>
                    <a:schemeClr val="tx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sz="1600" b="1">
                  <a:solidFill>
                    <a:schemeClr val="tx1"/>
                  </a:solidFill>
                  <a:latin typeface="Arial" panose="020B0604020202020204" pitchFamily="34" charset="0"/>
                  <a:ea typeface="黑体" panose="02010609060101010101" charset="-122"/>
                </a:defRPr>
              </a:lvl9pPr>
            </a:lstStyle>
            <a:p>
              <a:pPr eaLnBrk="1" hangingPunct="1">
                <a:buFont typeface="Arial" panose="020B0604020202020204" pitchFamily="34" charset="0"/>
                <a:buNone/>
              </a:pPr>
              <a:endParaRPr lang="zh-CN" altLang="en-US" i="1">
                <a:solidFill>
                  <a:srgbClr val="000000"/>
                </a:solidFill>
                <a:latin typeface="黑体" panose="02010609060101010101" charset="-122"/>
              </a:endParaRPr>
            </a:p>
          </p:txBody>
        </p:sp>
        <p:graphicFrame>
          <p:nvGraphicFramePr>
            <p:cNvPr id="18" name="Object 7"/>
            <p:cNvGraphicFramePr>
              <a:graphicFrameLocks noChangeAspect="1"/>
            </p:cNvGraphicFramePr>
            <p:nvPr>
              <p:custDataLst>
                <p:tags r:id="rId12"/>
              </p:custDataLst>
            </p:nvPr>
          </p:nvGraphicFramePr>
          <p:xfrm>
            <a:off x="785873" y="1175319"/>
            <a:ext cx="1714499" cy="2344326"/>
          </p:xfrm>
          <a:graphic>
            <a:graphicData uri="http://schemas.openxmlformats.org/presentationml/2006/ole">
              <mc:AlternateContent xmlns:mc="http://schemas.openxmlformats.org/markup-compatibility/2006">
                <mc:Choice xmlns:v="urn:schemas-microsoft-com:vml" Requires="v">
                  <p:oleObj spid="_x0000_s2" name="" r:id="rId13" imgW="962025" imgH="1280160" progId="ChemDraw.Document.6.0">
                    <p:embed/>
                  </p:oleObj>
                </mc:Choice>
                <mc:Fallback>
                  <p:oleObj name="" r:id="rId13" imgW="962025" imgH="1280160" progId="ChemDraw.Document.6.0">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873" y="1175319"/>
                          <a:ext cx="1714499" cy="2344326"/>
                        </a:xfrm>
                        <a:prstGeom prst="rect">
                          <a:avLst/>
                        </a:prstGeom>
                        <a:noFill/>
                        <a:ln>
                          <a:noFill/>
                        </a:ln>
                      </p:spPr>
                    </p:pic>
                  </p:oleObj>
                </mc:Fallback>
              </mc:AlternateContent>
            </a:graphicData>
          </a:graphic>
        </p:graphicFrame>
      </p:grpSp>
      <p:sp>
        <p:nvSpPr>
          <p:cNvPr id="21" name="文本框 20"/>
          <p:cNvSpPr txBox="1"/>
          <p:nvPr>
            <p:custDataLst>
              <p:tags r:id="rId14"/>
            </p:custDataLst>
          </p:nvPr>
        </p:nvSpPr>
        <p:spPr>
          <a:xfrm>
            <a:off x="135255" y="2652087"/>
            <a:ext cx="1679575" cy="521970"/>
          </a:xfrm>
          <a:prstGeom prst="rect">
            <a:avLst/>
          </a:prstGeom>
          <a:noFill/>
        </p:spPr>
        <p:txBody>
          <a:bodyPr wrap="square" rtlCol="0">
            <a:spAutoFit/>
            <a:scene3d>
              <a:camera prst="orthographicFront"/>
              <a:lightRig rig="threePt" dir="t"/>
            </a:scene3d>
          </a:bodyPr>
          <a:lstStyle/>
          <a:p>
            <a:pPr algn="l"/>
            <a:r>
              <a:rPr lang="en-US" altLang="zh-CN" sz="1400" dirty="0">
                <a:solidFill>
                  <a:schemeClr val="tx1"/>
                </a:solidFill>
                <a:latin typeface="微软雅黑" panose="020B0503020204020204" pitchFamily="34" charset="-122"/>
                <a:ea typeface="微软雅黑" panose="020B0503020204020204" pitchFamily="34" charset="-122"/>
              </a:rPr>
              <a:t>3.4 </a:t>
            </a:r>
            <a:r>
              <a:rPr lang="en-US" altLang="zh-CN" sz="1400" dirty="0">
                <a:solidFill>
                  <a:schemeClr val="tx1"/>
                </a:solidFill>
                <a:uFillTx/>
                <a:latin typeface="微软雅黑" panose="020B0503020204020204" pitchFamily="34" charset="-122"/>
                <a:ea typeface="微软雅黑" panose="020B0503020204020204" pitchFamily="34" charset="-122"/>
              </a:rPr>
              <a:t>g KIO</a:t>
            </a:r>
            <a:r>
              <a:rPr lang="en-US" altLang="zh-CN" sz="1400" baseline="-25000" dirty="0">
                <a:solidFill>
                  <a:schemeClr val="tx1"/>
                </a:solidFill>
                <a:uFillTx/>
                <a:latin typeface="微软雅黑" panose="020B0503020204020204" pitchFamily="34" charset="-122"/>
                <a:ea typeface="微软雅黑" panose="020B0503020204020204" pitchFamily="34" charset="-122"/>
              </a:rPr>
              <a:t>3</a:t>
            </a:r>
            <a:endParaRPr lang="en-US" altLang="zh-CN" sz="1400" dirty="0">
              <a:solidFill>
                <a:schemeClr val="tx1"/>
              </a:solidFill>
              <a:uFillTx/>
              <a:latin typeface="微软雅黑" panose="020B0503020204020204" pitchFamily="34" charset="-122"/>
              <a:ea typeface="微软雅黑" panose="020B0503020204020204" pitchFamily="34" charset="-122"/>
            </a:endParaRPr>
          </a:p>
          <a:p>
            <a:r>
              <a:rPr lang="en-US" altLang="zh-CN" sz="1400" dirty="0">
                <a:solidFill>
                  <a:schemeClr val="tx1"/>
                </a:solidFill>
                <a:uFillTx/>
                <a:latin typeface="微软雅黑" panose="020B0503020204020204" pitchFamily="34" charset="-122"/>
                <a:ea typeface="微软雅黑" panose="020B0503020204020204" pitchFamily="34" charset="-122"/>
              </a:rPr>
              <a:t>20 mL </a:t>
            </a:r>
            <a:r>
              <a:rPr lang="zh-CN" altLang="en-US" sz="1400" dirty="0">
                <a:solidFill>
                  <a:schemeClr val="tx1"/>
                </a:solidFill>
                <a:uFillTx/>
                <a:latin typeface="微软雅黑" panose="020B0503020204020204" pitchFamily="34" charset="-122"/>
                <a:ea typeface="微软雅黑" panose="020B0503020204020204" pitchFamily="34" charset="-122"/>
              </a:rPr>
              <a:t>水溶解</a:t>
            </a:r>
            <a:r>
              <a:rPr lang="en-US" altLang="zh-CN" sz="1400" dirty="0">
                <a:solidFill>
                  <a:schemeClr val="tx1"/>
                </a:solidFill>
                <a:uFillTx/>
                <a:latin typeface="微软雅黑" panose="020B0503020204020204" pitchFamily="34" charset="-122"/>
                <a:ea typeface="微软雅黑" panose="020B0503020204020204" pitchFamily="34" charset="-122"/>
              </a:rPr>
              <a:t> </a:t>
            </a:r>
            <a:endParaRPr lang="en-US" altLang="zh-CN" sz="1400" dirty="0">
              <a:solidFill>
                <a:schemeClr val="tx1"/>
              </a:solidFill>
              <a:uFillTx/>
              <a:latin typeface="微软雅黑" panose="020B0503020204020204" pitchFamily="34" charset="-122"/>
              <a:ea typeface="微软雅黑" panose="020B0503020204020204" pitchFamily="34" charset="-122"/>
            </a:endParaRPr>
          </a:p>
        </p:txBody>
      </p:sp>
      <p:cxnSp>
        <p:nvCxnSpPr>
          <p:cNvPr id="23" name="直接箭头连接符 22"/>
          <p:cNvCxnSpPr/>
          <p:nvPr/>
        </p:nvCxnSpPr>
        <p:spPr>
          <a:xfrm>
            <a:off x="1815052" y="1898382"/>
            <a:ext cx="1152000" cy="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26" name="矩形 25"/>
          <p:cNvSpPr/>
          <p:nvPr/>
        </p:nvSpPr>
        <p:spPr>
          <a:xfrm>
            <a:off x="1903848" y="2039767"/>
            <a:ext cx="877164" cy="461665"/>
          </a:xfrm>
          <a:prstGeom prst="rect">
            <a:avLst/>
          </a:prstGeom>
          <a:noFill/>
          <a:ln>
            <a:noFill/>
          </a:ln>
        </p:spPr>
        <p:txBody>
          <a:bodyPr wrap="none" rtlCol="0" anchor="t">
            <a:spAutoFit/>
            <a:scene3d>
              <a:camera prst="orthographicFront"/>
              <a:lightRig rig="threePt" dir="t"/>
            </a:scene3d>
          </a:bodyPr>
          <a:lstStyle/>
          <a:p>
            <a:pPr algn="ctr"/>
            <a:r>
              <a:rPr lang="zh-CN" altLang="en-US" sz="1200" dirty="0">
                <a:solidFill>
                  <a:schemeClr val="tx1"/>
                </a:solidFill>
                <a:effectLst/>
                <a:latin typeface="微软雅黑" panose="020B0503020204020204" pitchFamily="34" charset="-122"/>
                <a:ea typeface="微软雅黑" panose="020B0503020204020204" pitchFamily="34" charset="-122"/>
              </a:rPr>
              <a:t>抽滤</a:t>
            </a:r>
            <a:r>
              <a:rPr lang="en-US" altLang="zh-CN" sz="1200" dirty="0">
                <a:solidFill>
                  <a:schemeClr val="tx1"/>
                </a:solidFill>
                <a:effectLst/>
                <a:latin typeface="微软雅黑" panose="020B0503020204020204" pitchFamily="34" charset="-122"/>
                <a:ea typeface="微软雅黑" panose="020B0503020204020204" pitchFamily="34" charset="-122"/>
              </a:rPr>
              <a:t> </a:t>
            </a:r>
            <a:r>
              <a:rPr lang="zh-CN" altLang="en-US" sz="1200" dirty="0">
                <a:solidFill>
                  <a:schemeClr val="tx1"/>
                </a:solidFill>
                <a:effectLst/>
                <a:latin typeface="微软雅黑" panose="020B0503020204020204" pitchFamily="34" charset="-122"/>
                <a:ea typeface="微软雅黑" panose="020B0503020204020204" pitchFamily="34" charset="-122"/>
              </a:rPr>
              <a:t>洗涤</a:t>
            </a:r>
            <a:endParaRPr lang="zh-CN" altLang="en-US" sz="1200" dirty="0">
              <a:solidFill>
                <a:schemeClr val="tx1"/>
              </a:solidFill>
              <a:effectLst/>
              <a:latin typeface="微软雅黑" panose="020B0503020204020204" pitchFamily="34" charset="-122"/>
              <a:ea typeface="微软雅黑" panose="020B0503020204020204" pitchFamily="34" charset="-122"/>
            </a:endParaRPr>
          </a:p>
          <a:p>
            <a:pPr algn="ctr"/>
            <a:r>
              <a:rPr lang="zh-CN" altLang="en-US" sz="1200" dirty="0">
                <a:solidFill>
                  <a:schemeClr val="tx1"/>
                </a:solidFill>
                <a:effectLst/>
                <a:latin typeface="微软雅黑" panose="020B0503020204020204" pitchFamily="34" charset="-122"/>
                <a:ea typeface="微软雅黑" panose="020B0503020204020204" pitchFamily="34" charset="-122"/>
              </a:rPr>
              <a:t>检验</a:t>
            </a:r>
            <a:r>
              <a:rPr lang="en-US" altLang="zh-CN" sz="1200" dirty="0">
                <a:effectLst/>
                <a:uFillTx/>
                <a:latin typeface="微软雅黑" panose="020B0503020204020204" pitchFamily="34" charset="-122"/>
                <a:ea typeface="微软雅黑" panose="020B0503020204020204" pitchFamily="34" charset="-122"/>
                <a:sym typeface="+mn-ea"/>
              </a:rPr>
              <a:t>SO</a:t>
            </a:r>
            <a:r>
              <a:rPr lang="en-US" altLang="zh-CN" sz="1200" baseline="-25000" dirty="0">
                <a:effectLst/>
                <a:uFillTx/>
                <a:latin typeface="微软雅黑" panose="020B0503020204020204" pitchFamily="34" charset="-122"/>
                <a:ea typeface="微软雅黑" panose="020B0503020204020204" pitchFamily="34" charset="-122"/>
                <a:sym typeface="+mn-ea"/>
              </a:rPr>
              <a:t>4</a:t>
            </a:r>
            <a:r>
              <a:rPr lang="en-US" altLang="zh-CN" sz="1200" baseline="40000" dirty="0">
                <a:solidFill>
                  <a:schemeClr val="tx1"/>
                </a:solidFill>
                <a:effectLst/>
                <a:uFillTx/>
                <a:latin typeface="微软雅黑" panose="020B0503020204020204" pitchFamily="34" charset="-122"/>
                <a:ea typeface="微软雅黑" panose="020B0503020204020204" pitchFamily="34" charset="-122"/>
                <a:sym typeface="+mn-ea"/>
              </a:rPr>
              <a:t>2</a:t>
            </a:r>
            <a:r>
              <a:rPr lang="en-US" altLang="zh-CN" sz="1200" baseline="50000" dirty="0">
                <a:solidFill>
                  <a:schemeClr val="tx1"/>
                </a:solidFill>
                <a:effectLst/>
                <a:uFillTx/>
                <a:latin typeface="微软雅黑" panose="020B0503020204020204" pitchFamily="34" charset="-122"/>
                <a:ea typeface="微软雅黑" panose="020B0503020204020204" pitchFamily="34" charset="-122"/>
                <a:sym typeface="+mn-ea"/>
              </a:rPr>
              <a:t>-</a:t>
            </a:r>
            <a:endParaRPr lang="en-US" altLang="zh-CN" sz="1200" baseline="50000" dirty="0">
              <a:solidFill>
                <a:schemeClr val="tx1"/>
              </a:solidFill>
              <a:effectLst/>
              <a:uFillTx/>
              <a:latin typeface="微软雅黑" panose="020B0503020204020204" pitchFamily="34" charset="-122"/>
              <a:ea typeface="微软雅黑" panose="020B0503020204020204" pitchFamily="34" charset="-122"/>
              <a:sym typeface="+mn-ea"/>
            </a:endParaRPr>
          </a:p>
        </p:txBody>
      </p:sp>
      <p:sp>
        <p:nvSpPr>
          <p:cNvPr id="32" name="矩形 31"/>
          <p:cNvSpPr/>
          <p:nvPr/>
        </p:nvSpPr>
        <p:spPr>
          <a:xfrm>
            <a:off x="5076978" y="1286844"/>
            <a:ext cx="1169770" cy="461665"/>
          </a:xfrm>
          <a:prstGeom prst="rect">
            <a:avLst/>
          </a:prstGeom>
          <a:noFill/>
          <a:ln>
            <a:noFill/>
          </a:ln>
        </p:spPr>
        <p:txBody>
          <a:bodyPr wrap="square" rtlCol="0" anchor="t">
            <a:spAutoFit/>
            <a:scene3d>
              <a:camera prst="orthographicFront"/>
              <a:lightRig rig="threePt" dir="t"/>
            </a:scene3d>
          </a:bodyPr>
          <a:lstStyle/>
          <a:p>
            <a:pPr algn="ctr"/>
            <a:r>
              <a:rPr lang="zh-CN" altLang="en-US" sz="1200">
                <a:solidFill>
                  <a:schemeClr val="tx1"/>
                </a:solidFill>
                <a:effectLst/>
                <a:latin typeface="微软雅黑" panose="020B0503020204020204" pitchFamily="34" charset="-122"/>
                <a:ea typeface="微软雅黑" panose="020B0503020204020204" pitchFamily="34" charset="-122"/>
              </a:rPr>
              <a:t>加入</a:t>
            </a:r>
            <a:r>
              <a:rPr lang="en-US" altLang="zh-CN" sz="1200">
                <a:solidFill>
                  <a:schemeClr val="tx1"/>
                </a:solidFill>
                <a:effectLst/>
                <a:latin typeface="微软雅黑" panose="020B0503020204020204" pitchFamily="34" charset="-122"/>
                <a:ea typeface="微软雅黑" panose="020B0503020204020204" pitchFamily="34" charset="-122"/>
              </a:rPr>
              <a:t>150 ml</a:t>
            </a:r>
            <a:r>
              <a:rPr lang="zh-CN" altLang="en-US" sz="1200">
                <a:solidFill>
                  <a:schemeClr val="tx1"/>
                </a:solidFill>
                <a:effectLst/>
                <a:latin typeface="微软雅黑" panose="020B0503020204020204" pitchFamily="34" charset="-122"/>
                <a:ea typeface="微软雅黑" panose="020B0503020204020204" pitchFamily="34" charset="-122"/>
              </a:rPr>
              <a:t>水</a:t>
            </a:r>
            <a:endParaRPr lang="zh-CN" altLang="en-US" sz="1200">
              <a:solidFill>
                <a:schemeClr val="tx1"/>
              </a:solidFill>
              <a:effectLst/>
              <a:latin typeface="微软雅黑" panose="020B0503020204020204" pitchFamily="34" charset="-122"/>
              <a:ea typeface="微软雅黑" panose="020B0503020204020204" pitchFamily="34" charset="-122"/>
            </a:endParaRPr>
          </a:p>
          <a:p>
            <a:pPr algn="ctr"/>
            <a:r>
              <a:rPr lang="en-US" altLang="zh-CN" sz="1200">
                <a:solidFill>
                  <a:srgbClr val="FF0000"/>
                </a:solidFill>
                <a:effectLst/>
                <a:latin typeface="微软雅黑" panose="020B0503020204020204" pitchFamily="34" charset="-122"/>
                <a:ea typeface="微软雅黑" panose="020B0503020204020204" pitchFamily="34" charset="-122"/>
              </a:rPr>
              <a:t>80℃</a:t>
            </a:r>
            <a:r>
              <a:rPr lang="en-US" altLang="zh-CN" sz="1200">
                <a:solidFill>
                  <a:schemeClr val="tx1"/>
                </a:solidFill>
                <a:effectLst/>
                <a:latin typeface="微软雅黑" panose="020B0503020204020204" pitchFamily="34" charset="-122"/>
                <a:ea typeface="微软雅黑" panose="020B0503020204020204" pitchFamily="34" charset="-122"/>
              </a:rPr>
              <a:t> </a:t>
            </a:r>
            <a:r>
              <a:rPr lang="en-US" altLang="zh-CN" sz="1200">
                <a:solidFill>
                  <a:srgbClr val="FF0000"/>
                </a:solidFill>
                <a:effectLst/>
                <a:latin typeface="微软雅黑" panose="020B0503020204020204" pitchFamily="34" charset="-122"/>
                <a:ea typeface="微软雅黑" panose="020B0503020204020204" pitchFamily="34" charset="-122"/>
              </a:rPr>
              <a:t>20 min</a:t>
            </a:r>
            <a:endParaRPr lang="en-US" altLang="zh-CN" sz="1200">
              <a:solidFill>
                <a:srgbClr val="FF0000"/>
              </a:solidFill>
              <a:effectLst/>
              <a:latin typeface="微软雅黑" panose="020B0503020204020204" pitchFamily="34" charset="-122"/>
              <a:ea typeface="微软雅黑" panose="020B0503020204020204" pitchFamily="34" charset="-122"/>
            </a:endParaRPr>
          </a:p>
        </p:txBody>
      </p:sp>
      <p:sp>
        <p:nvSpPr>
          <p:cNvPr id="36" name="矩形 35"/>
          <p:cNvSpPr/>
          <p:nvPr/>
        </p:nvSpPr>
        <p:spPr>
          <a:xfrm>
            <a:off x="1828853" y="1415507"/>
            <a:ext cx="978153" cy="461665"/>
          </a:xfrm>
          <a:prstGeom prst="rect">
            <a:avLst/>
          </a:prstGeom>
          <a:noFill/>
          <a:ln>
            <a:noFill/>
          </a:ln>
        </p:spPr>
        <p:txBody>
          <a:bodyPr wrap="none" rtlCol="0" anchor="t">
            <a:spAutoFit/>
            <a:scene3d>
              <a:camera prst="orthographicFront"/>
              <a:lightRig rig="threePt" dir="t"/>
            </a:scene3d>
          </a:bodyPr>
          <a:lstStyle/>
          <a:p>
            <a:pPr algn="ctr"/>
            <a:r>
              <a:rPr lang="zh-CN" altLang="en-US" sz="1200" dirty="0">
                <a:solidFill>
                  <a:schemeClr val="tx1"/>
                </a:solidFill>
                <a:effectLst/>
                <a:latin typeface="微软雅黑" panose="020B0503020204020204" pitchFamily="34" charset="-122"/>
                <a:ea typeface="微软雅黑" panose="020B0503020204020204" pitchFamily="34" charset="-122"/>
              </a:rPr>
              <a:t>混合</a:t>
            </a:r>
            <a:r>
              <a:rPr lang="en-US" altLang="zh-CN" sz="1200" dirty="0">
                <a:solidFill>
                  <a:schemeClr val="tx1"/>
                </a:solidFill>
                <a:effectLst/>
                <a:latin typeface="微软雅黑" panose="020B0503020204020204" pitchFamily="34" charset="-122"/>
                <a:ea typeface="微软雅黑" panose="020B0503020204020204" pitchFamily="34" charset="-122"/>
              </a:rPr>
              <a:t> </a:t>
            </a:r>
            <a:r>
              <a:rPr lang="zh-CN" altLang="en-US" sz="1200" dirty="0">
                <a:solidFill>
                  <a:schemeClr val="tx1"/>
                </a:solidFill>
                <a:effectLst/>
                <a:latin typeface="微软雅黑" panose="020B0503020204020204" pitchFamily="34" charset="-122"/>
                <a:ea typeface="微软雅黑" panose="020B0503020204020204" pitchFamily="34" charset="-122"/>
              </a:rPr>
              <a:t>搅拌</a:t>
            </a:r>
            <a:endParaRPr lang="zh-CN" altLang="en-US" sz="1200" dirty="0">
              <a:solidFill>
                <a:schemeClr val="tx1"/>
              </a:solidFill>
              <a:effectLst/>
              <a:latin typeface="微软雅黑" panose="020B0503020204020204" pitchFamily="34" charset="-122"/>
              <a:ea typeface="微软雅黑" panose="020B0503020204020204" pitchFamily="34" charset="-122"/>
            </a:endParaRPr>
          </a:p>
          <a:p>
            <a:pPr algn="ctr"/>
            <a:r>
              <a:rPr lang="en-US" altLang="zh-CN" sz="1200" dirty="0">
                <a:solidFill>
                  <a:srgbClr val="FF0000"/>
                </a:solidFill>
                <a:effectLst/>
                <a:latin typeface="微软雅黑" panose="020B0503020204020204" pitchFamily="34" charset="-122"/>
                <a:ea typeface="微软雅黑" panose="020B0503020204020204" pitchFamily="34" charset="-122"/>
              </a:rPr>
              <a:t>70℃</a:t>
            </a:r>
            <a:r>
              <a:rPr lang="en-US" altLang="zh-CN" sz="1200" dirty="0">
                <a:solidFill>
                  <a:schemeClr val="tx1"/>
                </a:solidFill>
                <a:effectLst/>
                <a:latin typeface="微软雅黑" panose="020B0503020204020204" pitchFamily="34" charset="-122"/>
                <a:ea typeface="微软雅黑" panose="020B0503020204020204" pitchFamily="34" charset="-122"/>
              </a:rPr>
              <a:t> </a:t>
            </a:r>
            <a:r>
              <a:rPr lang="en-US" altLang="zh-CN" sz="1200" dirty="0">
                <a:solidFill>
                  <a:srgbClr val="FF0000"/>
                </a:solidFill>
                <a:effectLst/>
                <a:latin typeface="微软雅黑" panose="020B0503020204020204" pitchFamily="34" charset="-122"/>
                <a:ea typeface="微软雅黑" panose="020B0503020204020204" pitchFamily="34" charset="-122"/>
              </a:rPr>
              <a:t>5 min</a:t>
            </a:r>
            <a:endParaRPr lang="en-US" altLang="zh-CN" sz="1200" dirty="0">
              <a:solidFill>
                <a:srgbClr val="FF0000"/>
              </a:solidFill>
              <a:effectLst/>
              <a:latin typeface="微软雅黑" panose="020B0503020204020204" pitchFamily="34" charset="-122"/>
              <a:ea typeface="微软雅黑" panose="020B0503020204020204" pitchFamily="34" charset="-122"/>
            </a:endParaRPr>
          </a:p>
        </p:txBody>
      </p:sp>
      <p:sp>
        <p:nvSpPr>
          <p:cNvPr id="42" name="矩形 41"/>
          <p:cNvSpPr/>
          <p:nvPr/>
        </p:nvSpPr>
        <p:spPr>
          <a:xfrm>
            <a:off x="6580375" y="1713563"/>
            <a:ext cx="2063343" cy="369332"/>
          </a:xfrm>
          <a:prstGeom prst="rect">
            <a:avLst/>
          </a:prstGeom>
          <a:solidFill>
            <a:schemeClr val="accent1">
              <a:lumMod val="40000"/>
              <a:lumOff val="60000"/>
            </a:schemeClr>
          </a:solidFill>
        </p:spPr>
        <p:style>
          <a:lnRef idx="0">
            <a:srgbClr val="FFFFFF"/>
          </a:lnRef>
          <a:fillRef idx="1">
            <a:schemeClr val="accent1"/>
          </a:fillRef>
          <a:effectRef idx="0">
            <a:srgbClr val="FFFFFF"/>
          </a:effectRef>
          <a:fontRef idx="minor">
            <a:schemeClr val="lt1"/>
          </a:fontRef>
        </p:style>
        <p:txBody>
          <a:bodyPr wrap="square" rtlCol="0" anchor="t">
            <a:spAutoFit/>
            <a:scene3d>
              <a:camera prst="orthographicFront"/>
              <a:lightRig rig="threePt" dir="t"/>
            </a:scene3d>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mn-ea"/>
              </a:rPr>
              <a:t>Cu(IO</a:t>
            </a:r>
            <a:r>
              <a:rPr lang="en-US" altLang="zh-CN" baseline="-25000" dirty="0">
                <a:solidFill>
                  <a:schemeClr val="tx1"/>
                </a:solidFill>
                <a:latin typeface="微软雅黑" panose="020B0503020204020204" pitchFamily="34" charset="-122"/>
                <a:ea typeface="微软雅黑" panose="020B0503020204020204" pitchFamily="34" charset="-122"/>
                <a:sym typeface="+mn-ea"/>
              </a:rPr>
              <a:t>3</a:t>
            </a:r>
            <a:r>
              <a:rPr lang="en-US" altLang="zh-CN" dirty="0">
                <a:solidFill>
                  <a:schemeClr val="tx1"/>
                </a:solidFill>
                <a:latin typeface="微软雅黑" panose="020B0503020204020204" pitchFamily="34" charset="-122"/>
                <a:ea typeface="微软雅黑" panose="020B0503020204020204" pitchFamily="34" charset="-122"/>
                <a:sym typeface="+mn-ea"/>
              </a:rPr>
              <a:t>)</a:t>
            </a:r>
            <a:r>
              <a:rPr lang="en-US" altLang="zh-CN" baseline="-25000" dirty="0">
                <a:solidFill>
                  <a:schemeClr val="tx1"/>
                </a:solidFill>
                <a:latin typeface="微软雅黑" panose="020B0503020204020204" pitchFamily="34" charset="-122"/>
                <a:ea typeface="微软雅黑" panose="020B0503020204020204" pitchFamily="34" charset="-122"/>
                <a:sym typeface="+mn-ea"/>
              </a:rPr>
              <a:t>2</a:t>
            </a:r>
            <a:r>
              <a:rPr lang="zh-CN" altLang="en-US" dirty="0">
                <a:solidFill>
                  <a:schemeClr val="tx1"/>
                </a:solidFill>
                <a:latin typeface="微软雅黑" panose="020B0503020204020204" pitchFamily="34" charset="-122"/>
                <a:ea typeface="微软雅黑" panose="020B0503020204020204" pitchFamily="34" charset="-122"/>
                <a:sym typeface="+mn-ea"/>
              </a:rPr>
              <a:t>饱和溶液</a:t>
            </a:r>
            <a:endParaRPr lang="zh-CN" altLang="en-US" b="1" dirty="0">
              <a:solidFill>
                <a:schemeClr val="tx1"/>
              </a:solidFill>
              <a:latin typeface="微软雅黑" panose="020B0503020204020204" pitchFamily="34" charset="-122"/>
              <a:ea typeface="微软雅黑" panose="020B0503020204020204" pitchFamily="34" charset="-122"/>
              <a:sym typeface="+mn-ea"/>
            </a:endParaRPr>
          </a:p>
        </p:txBody>
      </p:sp>
      <p:cxnSp>
        <p:nvCxnSpPr>
          <p:cNvPr id="6" name="直接箭头连接符 5"/>
          <p:cNvCxnSpPr/>
          <p:nvPr/>
        </p:nvCxnSpPr>
        <p:spPr>
          <a:xfrm>
            <a:off x="5024551" y="1868504"/>
            <a:ext cx="1364269" cy="2381"/>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7" name="矩形 6"/>
          <p:cNvSpPr/>
          <p:nvPr/>
        </p:nvSpPr>
        <p:spPr>
          <a:xfrm>
            <a:off x="5161778" y="1930810"/>
            <a:ext cx="1000241" cy="460375"/>
          </a:xfrm>
          <a:prstGeom prst="rect">
            <a:avLst/>
          </a:prstGeom>
          <a:noFill/>
          <a:ln>
            <a:noFill/>
          </a:ln>
        </p:spPr>
        <p:txBody>
          <a:bodyPr wrap="square" rtlCol="0" anchor="t">
            <a:spAutoFit/>
            <a:scene3d>
              <a:camera prst="orthographicFront"/>
              <a:lightRig rig="threePt" dir="t"/>
            </a:scene3d>
          </a:bodyPr>
          <a:lstStyle/>
          <a:p>
            <a:pPr algn="ctr"/>
            <a:r>
              <a:rPr lang="zh-CN" altLang="en-US" sz="1200" dirty="0">
                <a:effectLst/>
                <a:latin typeface="微软雅黑" panose="020B0503020204020204" pitchFamily="34" charset="-122"/>
                <a:ea typeface="微软雅黑" panose="020B0503020204020204" pitchFamily="34" charset="-122"/>
                <a:sym typeface="+mn-ea"/>
              </a:rPr>
              <a:t>冷却至</a:t>
            </a:r>
            <a:r>
              <a:rPr lang="en-US" altLang="zh-CN" sz="1200" dirty="0">
                <a:solidFill>
                  <a:srgbClr val="FF0000"/>
                </a:solidFill>
                <a:effectLst/>
                <a:latin typeface="微软雅黑" panose="020B0503020204020204" pitchFamily="34" charset="-122"/>
                <a:ea typeface="微软雅黑" panose="020B0503020204020204" pitchFamily="34" charset="-122"/>
                <a:sym typeface="+mn-ea"/>
              </a:rPr>
              <a:t>25℃</a:t>
            </a:r>
            <a:endParaRPr lang="en-US" altLang="zh-CN" sz="1200" dirty="0">
              <a:effectLst/>
              <a:latin typeface="微软雅黑" panose="020B0503020204020204" pitchFamily="34" charset="-122"/>
              <a:ea typeface="微软雅黑" panose="020B0503020204020204" pitchFamily="34" charset="-122"/>
              <a:sym typeface="+mn-ea"/>
            </a:endParaRPr>
          </a:p>
          <a:p>
            <a:pPr algn="ctr"/>
            <a:r>
              <a:rPr lang="zh-CN" altLang="en-US" sz="1200" dirty="0">
                <a:effectLst/>
                <a:latin typeface="微软雅黑" panose="020B0503020204020204" pitchFamily="34" charset="-122"/>
                <a:ea typeface="微软雅黑" panose="020B0503020204020204" pitchFamily="34" charset="-122"/>
                <a:sym typeface="+mn-ea"/>
              </a:rPr>
              <a:t>常压过滤</a:t>
            </a:r>
            <a:endParaRPr lang="en-US" altLang="zh-CN" sz="1200" dirty="0">
              <a:solidFill>
                <a:schemeClr val="tx1"/>
              </a:solidFill>
              <a:effectLst/>
              <a:latin typeface="微软雅黑" panose="020B0503020204020204" pitchFamily="34" charset="-122"/>
              <a:ea typeface="微软雅黑" panose="020B0503020204020204" pitchFamily="34" charset="-122"/>
              <a:sym typeface="+mn-ea"/>
            </a:endParaRPr>
          </a:p>
        </p:txBody>
      </p:sp>
      <p:sp>
        <p:nvSpPr>
          <p:cNvPr id="16" name="矩形 15"/>
          <p:cNvSpPr/>
          <p:nvPr/>
        </p:nvSpPr>
        <p:spPr>
          <a:xfrm>
            <a:off x="3050971" y="1714198"/>
            <a:ext cx="1663269" cy="369332"/>
          </a:xfrm>
          <a:prstGeom prst="rect">
            <a:avLst/>
          </a:prstGeom>
          <a:solidFill>
            <a:schemeClr val="accent1">
              <a:lumMod val="40000"/>
              <a:lumOff val="60000"/>
            </a:schemeClr>
          </a:solidFill>
        </p:spPr>
        <p:style>
          <a:lnRef idx="0">
            <a:srgbClr val="FFFFFF"/>
          </a:lnRef>
          <a:fillRef idx="1">
            <a:schemeClr val="accent1"/>
          </a:fillRef>
          <a:effectRef idx="0">
            <a:srgbClr val="FFFFFF"/>
          </a:effectRef>
          <a:fontRef idx="minor">
            <a:schemeClr val="lt1"/>
          </a:fontRef>
        </p:style>
        <p:txBody>
          <a:bodyPr wrap="square" rtlCol="0" anchor="t">
            <a:spAutoFit/>
            <a:scene3d>
              <a:camera prst="orthographicFront"/>
              <a:lightRig rig="threePt" dir="t"/>
            </a:scene3d>
          </a:bodyPr>
          <a:lstStyle/>
          <a:p>
            <a:pPr algn="ctr"/>
            <a:r>
              <a:rPr lang="en-US" altLang="zh-CN" dirty="0">
                <a:solidFill>
                  <a:schemeClr val="tx1"/>
                </a:solidFill>
                <a:latin typeface="微软雅黑" panose="020B0503020204020204" pitchFamily="34" charset="-122"/>
                <a:ea typeface="微软雅黑" panose="020B0503020204020204" pitchFamily="34" charset="-122"/>
                <a:sym typeface="+mn-ea"/>
              </a:rPr>
              <a:t>Cu(IO</a:t>
            </a:r>
            <a:r>
              <a:rPr lang="en-US" altLang="zh-CN" baseline="-25000" dirty="0">
                <a:solidFill>
                  <a:schemeClr val="tx1"/>
                </a:solidFill>
                <a:latin typeface="微软雅黑" panose="020B0503020204020204" pitchFamily="34" charset="-122"/>
                <a:ea typeface="微软雅黑" panose="020B0503020204020204" pitchFamily="34" charset="-122"/>
                <a:sym typeface="+mn-ea"/>
              </a:rPr>
              <a:t>3</a:t>
            </a:r>
            <a:r>
              <a:rPr lang="en-US" altLang="zh-CN" dirty="0">
                <a:solidFill>
                  <a:schemeClr val="tx1"/>
                </a:solidFill>
                <a:latin typeface="微软雅黑" panose="020B0503020204020204" pitchFamily="34" charset="-122"/>
                <a:ea typeface="微软雅黑" panose="020B0503020204020204" pitchFamily="34" charset="-122"/>
                <a:sym typeface="+mn-ea"/>
              </a:rPr>
              <a:t>)</a:t>
            </a:r>
            <a:r>
              <a:rPr lang="en-US" altLang="zh-CN" baseline="-25000" dirty="0">
                <a:solidFill>
                  <a:schemeClr val="tx1"/>
                </a:solidFill>
                <a:latin typeface="微软雅黑" panose="020B0503020204020204" pitchFamily="34" charset="-122"/>
                <a:ea typeface="微软雅黑" panose="020B0503020204020204" pitchFamily="34" charset="-122"/>
                <a:sym typeface="+mn-ea"/>
              </a:rPr>
              <a:t>2</a:t>
            </a:r>
            <a:r>
              <a:rPr lang="zh-CN" altLang="en-US" dirty="0">
                <a:solidFill>
                  <a:schemeClr val="tx1"/>
                </a:solidFill>
                <a:uFillTx/>
                <a:latin typeface="微软雅黑" panose="020B0503020204020204" pitchFamily="34" charset="-122"/>
                <a:ea typeface="微软雅黑" panose="020B0503020204020204" pitchFamily="34" charset="-122"/>
                <a:sym typeface="+mn-ea"/>
              </a:rPr>
              <a:t>固体</a:t>
            </a:r>
            <a:endParaRPr lang="zh-CN" altLang="en-US" dirty="0">
              <a:solidFill>
                <a:schemeClr val="tx1"/>
              </a:solidFill>
              <a:uFillTx/>
              <a:latin typeface="微软雅黑" panose="020B0503020204020204" pitchFamily="34" charset="-122"/>
              <a:ea typeface="微软雅黑" panose="020B0503020204020204" pitchFamily="34" charset="-122"/>
              <a:sym typeface="+mn-ea"/>
            </a:endParaRPr>
          </a:p>
        </p:txBody>
      </p:sp>
      <p:pic>
        <p:nvPicPr>
          <p:cNvPr id="17" name="图片 16"/>
          <p:cNvPicPr>
            <a:picLocks noChangeAspect="1"/>
          </p:cNvPicPr>
          <p:nvPr/>
        </p:nvPicPr>
        <p:blipFill>
          <a:blip r:embed="rId15"/>
          <a:srcRect t="15927" r="23063" b="16895"/>
          <a:stretch>
            <a:fillRect/>
          </a:stretch>
        </p:blipFill>
        <p:spPr>
          <a:xfrm rot="5400000">
            <a:off x="3063875" y="2443480"/>
            <a:ext cx="1387475" cy="1616075"/>
          </a:xfrm>
          <a:prstGeom prst="rect">
            <a:avLst/>
          </a:prstGeom>
          <a:effectLst>
            <a:outerShdw blurRad="50800" dist="38100" dir="2700000" algn="tl" rotWithShape="0">
              <a:prstClr val="black">
                <a:alpha val="40000"/>
              </a:prstClr>
            </a:outerShdw>
          </a:effectLst>
        </p:spPr>
      </p:pic>
      <p:cxnSp>
        <p:nvCxnSpPr>
          <p:cNvPr id="19" name="直接连接符 18"/>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882650" y="179705"/>
            <a:ext cx="1595755" cy="398780"/>
          </a:xfrm>
          <a:prstGeom prst="rect">
            <a:avLst/>
          </a:prstGeom>
          <a:noFill/>
        </p:spPr>
        <p:txBody>
          <a:bodyPr wrap="square" rtlCol="0">
            <a:spAutoFit/>
            <a:scene3d>
              <a:camera prst="orthographicFront"/>
              <a:lightRig rig="threePt" dir="t"/>
            </a:scene3d>
          </a:bodyPr>
          <a:lstStyle/>
          <a:p>
            <a:r>
              <a:rPr lang="zh-CN" altLang="en-US" sz="2000" b="1" spc="300" dirty="0">
                <a:latin typeface="微软雅黑" panose="020B0503020204020204" pitchFamily="34" charset="-122"/>
                <a:ea typeface="微软雅黑" panose="020B0503020204020204" pitchFamily="34" charset="-122"/>
              </a:rPr>
              <a:t>实验步骤</a:t>
            </a:r>
            <a:r>
              <a:rPr lang="en-US" altLang="zh-CN" sz="2000" b="1" spc="300" dirty="0">
                <a:latin typeface="微软雅黑" panose="020B0503020204020204" pitchFamily="34" charset="-122"/>
                <a:ea typeface="微软雅黑" panose="020B0503020204020204" pitchFamily="34" charset="-122"/>
              </a:rPr>
              <a:t>1</a:t>
            </a:r>
            <a:endParaRPr lang="en-US" altLang="zh-CN" sz="2000" b="1" spc="300" dirty="0">
              <a:latin typeface="微软雅黑" panose="020B0503020204020204" pitchFamily="34" charset="-122"/>
              <a:ea typeface="微软雅黑" panose="020B0503020204020204" pitchFamily="34" charset="-122"/>
            </a:endParaRPr>
          </a:p>
        </p:txBody>
      </p:sp>
      <p:sp>
        <p:nvSpPr>
          <p:cNvPr id="22" name="TextBox 60"/>
          <p:cNvSpPr txBox="1"/>
          <p:nvPr/>
        </p:nvSpPr>
        <p:spPr>
          <a:xfrm>
            <a:off x="2634615" y="240030"/>
            <a:ext cx="6238239" cy="27686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lumMod val="85000"/>
                    <a:lumOff val="15000"/>
                  </a:schemeClr>
                </a:solidFill>
                <a:sym typeface="+mn-ea"/>
              </a:rPr>
              <a:t>制备</a:t>
            </a:r>
            <a:r>
              <a:rPr lang="en-US" altLang="zh-CN" sz="1800" dirty="0">
                <a:solidFill>
                  <a:schemeClr val="tx1">
                    <a:lumMod val="85000"/>
                    <a:lumOff val="15000"/>
                  </a:schemeClr>
                </a:solidFill>
                <a:sym typeface="+mn-ea"/>
              </a:rPr>
              <a:t>Cu(IO</a:t>
            </a:r>
            <a:r>
              <a:rPr lang="en-US" altLang="zh-CN" sz="1800" baseline="-25000" dirty="0">
                <a:solidFill>
                  <a:schemeClr val="tx1">
                    <a:lumMod val="85000"/>
                    <a:lumOff val="15000"/>
                  </a:schemeClr>
                </a:solidFill>
                <a:sym typeface="+mn-ea"/>
              </a:rPr>
              <a:t>3</a:t>
            </a:r>
            <a:r>
              <a:rPr lang="en-US" altLang="zh-CN" sz="1800" dirty="0">
                <a:solidFill>
                  <a:schemeClr val="tx1">
                    <a:lumMod val="85000"/>
                    <a:lumOff val="15000"/>
                  </a:schemeClr>
                </a:solidFill>
                <a:sym typeface="+mn-ea"/>
              </a:rPr>
              <a:t>)</a:t>
            </a:r>
            <a:r>
              <a:rPr lang="en-US" altLang="zh-CN" sz="1800" baseline="-25000" dirty="0">
                <a:solidFill>
                  <a:schemeClr val="tx1">
                    <a:lumMod val="85000"/>
                    <a:lumOff val="15000"/>
                  </a:schemeClr>
                </a:solidFill>
                <a:sym typeface="+mn-ea"/>
              </a:rPr>
              <a:t>2</a:t>
            </a:r>
            <a:r>
              <a:rPr lang="zh-CN" altLang="en-US" sz="1800" dirty="0">
                <a:solidFill>
                  <a:schemeClr val="tx1">
                    <a:lumMod val="85000"/>
                    <a:lumOff val="15000"/>
                  </a:schemeClr>
                </a:solidFill>
                <a:sym typeface="+mn-ea"/>
              </a:rPr>
              <a:t>饱和溶液</a:t>
            </a:r>
            <a:endParaRPr lang="zh-CN" altLang="en-US" sz="1800" dirty="0">
              <a:solidFill>
                <a:schemeClr val="tx1"/>
              </a:solidFill>
              <a:effectLst>
                <a:outerShdw blurRad="38100" dist="19050" dir="2700000" algn="tl" rotWithShape="0">
                  <a:schemeClr val="dk1">
                    <a:alpha val="40000"/>
                  </a:schemeClr>
                </a:outerShdw>
              </a:effectLst>
              <a:cs typeface="微软雅黑" panose="020B0503020204020204" pitchFamily="34" charset="-122"/>
              <a:sym typeface="+mn-ea"/>
            </a:endParaRPr>
          </a:p>
        </p:txBody>
      </p:sp>
    </p:spTree>
    <p:custDataLst>
      <p:tags r:id="rId16"/>
    </p:custData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p:spPr>
        <p:style>
          <a:lnRef idx="2">
            <a:prstClr val="black"/>
          </a:lnRef>
          <a:fillRef idx="0">
            <a:prstClr val="black"/>
          </a:fillRef>
          <a:effectRef idx="1">
            <a:prstClr val="black"/>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p:nvPr/>
        </p:nvCxnSpPr>
        <p:spPr>
          <a:xfrm>
            <a:off x="1789806" y="1223736"/>
            <a:ext cx="607060" cy="254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 name="直接箭头连接符 1"/>
          <p:cNvCxnSpPr/>
          <p:nvPr/>
        </p:nvCxnSpPr>
        <p:spPr>
          <a:xfrm>
            <a:off x="4253606" y="1223736"/>
            <a:ext cx="623570" cy="508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8" name="矩形 7"/>
          <p:cNvSpPr/>
          <p:nvPr/>
        </p:nvSpPr>
        <p:spPr>
          <a:xfrm>
            <a:off x="294381" y="1015456"/>
            <a:ext cx="1402080" cy="337185"/>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none" rtlCol="0" anchor="t">
            <a:spAutoFit/>
            <a:scene3d>
              <a:camera prst="orthographicFront"/>
              <a:lightRig rig="threePt" dir="t"/>
            </a:scene3d>
          </a:bodyPr>
          <a:lstStyle/>
          <a:p>
            <a:pPr algn="ctr"/>
            <a:r>
              <a:rPr lang="zh-CN" altLang="en-US" sz="1600" b="1" dirty="0">
                <a:solidFill>
                  <a:srgbClr val="FF0000"/>
                </a:solidFill>
                <a:effectLst/>
                <a:latin typeface="微软雅黑" panose="020B0503020204020204" pitchFamily="34" charset="-122"/>
                <a:ea typeface="微软雅黑" panose="020B0503020204020204" pitchFamily="34" charset="-122"/>
              </a:rPr>
              <a:t>配置标准溶液</a:t>
            </a:r>
            <a:endParaRPr lang="zh-CN" altLang="en-US" sz="1600" b="1" dirty="0">
              <a:solidFill>
                <a:srgbClr val="FF0000"/>
              </a:solidFill>
              <a:effectLst/>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294381" y="1495516"/>
            <a:ext cx="1604645" cy="1203960"/>
          </a:xfrm>
          <a:prstGeom prst="rect">
            <a:avLst/>
          </a:prstGeom>
          <a:effectLst>
            <a:outerShdw blurRad="50800" dist="38100" dir="2700000" algn="tl" rotWithShape="0">
              <a:prstClr val="black">
                <a:alpha val="40000"/>
              </a:prstClr>
            </a:outerShdw>
          </a:effectLst>
        </p:spPr>
      </p:pic>
      <p:sp>
        <p:nvSpPr>
          <p:cNvPr id="17" name="矩形 16"/>
          <p:cNvSpPr/>
          <p:nvPr/>
        </p:nvSpPr>
        <p:spPr>
          <a:xfrm>
            <a:off x="2593716" y="1015456"/>
            <a:ext cx="1402080" cy="337185"/>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none" rtlCol="0" anchor="t">
            <a:spAutoFit/>
            <a:scene3d>
              <a:camera prst="orthographicFront"/>
              <a:lightRig rig="threePt" dir="t"/>
            </a:scene3d>
          </a:bodyPr>
          <a:lstStyle/>
          <a:p>
            <a:pPr algn="ctr"/>
            <a:r>
              <a:rPr lang="zh-CN" altLang="en-US" sz="1600" b="1" dirty="0">
                <a:solidFill>
                  <a:srgbClr val="FF0000"/>
                </a:solidFill>
                <a:effectLst/>
                <a:latin typeface="微软雅黑" panose="020B0503020204020204" pitchFamily="34" charset="-122"/>
                <a:ea typeface="微软雅黑" panose="020B0503020204020204" pitchFamily="34" charset="-122"/>
              </a:rPr>
              <a:t>绘制标准曲线</a:t>
            </a:r>
            <a:endParaRPr lang="zh-CN" altLang="en-US" sz="1600" b="1" dirty="0">
              <a:solidFill>
                <a:srgbClr val="FF0000"/>
              </a:solidFill>
              <a:effectLst/>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2" cstate="print">
            <a:extLst>
              <a:ext uri="{28A0092B-C50C-407E-A947-70E740481C1C}">
                <a14:useLocalDpi xmlns:a14="http://schemas.microsoft.com/office/drawing/2010/main" val="0"/>
              </a:ext>
            </a:extLst>
          </a:blip>
          <a:srcRect l="12525" t="9036" b="18981"/>
          <a:stretch>
            <a:fillRect/>
          </a:stretch>
        </p:blipFill>
        <p:spPr>
          <a:xfrm>
            <a:off x="2222241" y="1495516"/>
            <a:ext cx="2001520" cy="1214120"/>
          </a:xfrm>
          <a:prstGeom prst="rect">
            <a:avLst/>
          </a:prstGeom>
          <a:effectLst>
            <a:outerShdw blurRad="50800" dist="38100" dir="2700000" algn="tl" rotWithShape="0">
              <a:prstClr val="black">
                <a:alpha val="40000"/>
              </a:prstClr>
            </a:outerShdw>
          </a:effectLst>
        </p:spPr>
      </p:pic>
      <p:sp>
        <p:nvSpPr>
          <p:cNvPr id="22" name="文本框 21"/>
          <p:cNvSpPr txBox="1"/>
          <p:nvPr>
            <p:custDataLst>
              <p:tags r:id="rId3"/>
            </p:custDataLst>
          </p:nvPr>
        </p:nvSpPr>
        <p:spPr>
          <a:xfrm>
            <a:off x="2226686" y="4253321"/>
            <a:ext cx="2098675" cy="294005"/>
          </a:xfrm>
          <a:prstGeom prst="rect">
            <a:avLst/>
          </a:prstGeom>
          <a:noFill/>
        </p:spPr>
        <p:txBody>
          <a:bodyPr wrap="square" rtlCol="0">
            <a:spAutoFit/>
            <a:scene3d>
              <a:camera prst="orthographicFront"/>
              <a:lightRig rig="threePt" dir="t"/>
            </a:scene3d>
          </a:bodyPr>
          <a:lstStyle/>
          <a:p>
            <a:pPr algn="ctr">
              <a:lnSpc>
                <a:spcPct val="110000"/>
              </a:lnSpc>
            </a:pPr>
            <a:r>
              <a:rPr lang="zh-CN" altLang="en-US" sz="12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选用</a:t>
            </a:r>
            <a:r>
              <a:rPr lang="en-US" altLang="zh-CN" sz="12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640 nm</a:t>
            </a:r>
            <a:r>
              <a:rPr lang="zh-CN" altLang="en-US" sz="12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入射光波</a:t>
            </a:r>
            <a:endParaRPr lang="zh-CN" altLang="en-US" sz="12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30"/>
          <p:cNvSpPr/>
          <p:nvPr/>
        </p:nvSpPr>
        <p:spPr>
          <a:xfrm>
            <a:off x="5131811" y="1015456"/>
            <a:ext cx="3162300" cy="337185"/>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none" rtlCol="0" anchor="t">
            <a:spAutoFit/>
            <a:scene3d>
              <a:camera prst="orthographicFront"/>
              <a:lightRig rig="threePt" dir="t"/>
            </a:scene3d>
          </a:bodyPr>
          <a:lstStyle/>
          <a:p>
            <a:pPr algn="ctr"/>
            <a:r>
              <a:rPr lang="zh-CN" altLang="en-US" sz="1600" b="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测定饱和溶液</a:t>
            </a:r>
            <a:r>
              <a:rPr lang="en-US" altLang="zh-CN" sz="1600" b="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Cu</a:t>
            </a:r>
            <a:r>
              <a:rPr lang="en-US" altLang="zh-CN" sz="1600" b="1" baseline="40000">
                <a:solidFill>
                  <a:srgbClr val="FF0000"/>
                </a:solidFill>
                <a:effectLst/>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浓度、计算</a:t>
            </a:r>
            <a:r>
              <a:rPr lang="en-US" altLang="zh-CN" sz="1600" b="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K</a:t>
            </a:r>
            <a:r>
              <a:rPr lang="en-US" altLang="zh-CN" sz="1600" b="1" baseline="-25000">
                <a:solidFill>
                  <a:srgbClr val="FF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sp</a:t>
            </a:r>
            <a:endParaRPr lang="en-US" altLang="zh-CN" sz="1600" b="1" baseline="-25000">
              <a:solidFill>
                <a:srgbClr val="FF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5" name="直接连接符 4"/>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82650" y="179705"/>
            <a:ext cx="1595755" cy="398780"/>
          </a:xfrm>
          <a:prstGeom prst="rect">
            <a:avLst/>
          </a:prstGeom>
          <a:noFill/>
        </p:spPr>
        <p:txBody>
          <a:bodyPr wrap="square" rtlCol="0">
            <a:spAutoFit/>
            <a:scene3d>
              <a:camera prst="orthographicFront"/>
              <a:lightRig rig="threePt" dir="t"/>
            </a:scene3d>
          </a:bodyPr>
          <a:lstStyle/>
          <a:p>
            <a:r>
              <a:rPr lang="zh-CN" altLang="en-US" sz="2000" b="1" spc="300" dirty="0">
                <a:latin typeface="微软雅黑" panose="020B0503020204020204" pitchFamily="34" charset="-122"/>
                <a:ea typeface="微软雅黑" panose="020B0503020204020204" pitchFamily="34" charset="-122"/>
              </a:rPr>
              <a:t>实验步骤</a:t>
            </a:r>
            <a:r>
              <a:rPr lang="en-US" altLang="zh-CN" sz="2000" b="1" spc="300" dirty="0">
                <a:latin typeface="微软雅黑" panose="020B0503020204020204" pitchFamily="34" charset="-122"/>
                <a:ea typeface="微软雅黑" panose="020B0503020204020204" pitchFamily="34" charset="-122"/>
              </a:rPr>
              <a:t>2</a:t>
            </a:r>
            <a:endParaRPr lang="en-US" altLang="zh-CN" sz="2000" b="1" spc="300" dirty="0">
              <a:latin typeface="微软雅黑" panose="020B0503020204020204" pitchFamily="34" charset="-122"/>
              <a:ea typeface="微软雅黑" panose="020B0503020204020204" pitchFamily="34" charset="-122"/>
            </a:endParaRPr>
          </a:p>
        </p:txBody>
      </p:sp>
      <p:sp>
        <p:nvSpPr>
          <p:cNvPr id="13" name="TextBox 60"/>
          <p:cNvSpPr txBox="1"/>
          <p:nvPr/>
        </p:nvSpPr>
        <p:spPr>
          <a:xfrm>
            <a:off x="2634615" y="240030"/>
            <a:ext cx="6238239" cy="27686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solidFill>
                <a:cs typeface="微软雅黑" panose="020B0503020204020204" pitchFamily="34" charset="-122"/>
                <a:sym typeface="+mn-ea"/>
              </a:rPr>
              <a:t>光电比色法测定</a:t>
            </a:r>
            <a:r>
              <a:rPr lang="en-US" altLang="zh-CN" sz="1800" dirty="0">
                <a:solidFill>
                  <a:schemeClr val="tx1"/>
                </a:solidFill>
                <a:cs typeface="微软雅黑" panose="020B0503020204020204" pitchFamily="34" charset="-122"/>
                <a:sym typeface="+mn-ea"/>
              </a:rPr>
              <a:t>Cu</a:t>
            </a:r>
            <a:r>
              <a:rPr lang="en-US" altLang="zh-CN" sz="1800" baseline="30000" dirty="0">
                <a:solidFill>
                  <a:schemeClr val="tx1"/>
                </a:solidFill>
                <a:cs typeface="微软雅黑" panose="020B0503020204020204" pitchFamily="34" charset="-122"/>
                <a:sym typeface="+mn-ea"/>
              </a:rPr>
              <a:t>2+</a:t>
            </a:r>
            <a:r>
              <a:rPr lang="zh-CN" altLang="en-US" sz="1800" dirty="0">
                <a:solidFill>
                  <a:schemeClr val="tx1"/>
                </a:solidFill>
                <a:cs typeface="微软雅黑" panose="020B0503020204020204" pitchFamily="34" charset="-122"/>
                <a:sym typeface="+mn-ea"/>
              </a:rPr>
              <a:t>的浓度</a:t>
            </a:r>
            <a:r>
              <a:rPr lang="en-US" altLang="zh-CN" sz="1800" dirty="0">
                <a:solidFill>
                  <a:schemeClr val="tx1"/>
                </a:solidFill>
                <a:cs typeface="微软雅黑" panose="020B0503020204020204" pitchFamily="34" charset="-122"/>
                <a:sym typeface="+mn-ea"/>
              </a:rPr>
              <a:t>——</a:t>
            </a:r>
            <a:r>
              <a:rPr lang="zh-CN" altLang="en-US" sz="1800" dirty="0">
                <a:solidFill>
                  <a:schemeClr val="tx1"/>
                </a:solidFill>
                <a:cs typeface="微软雅黑" panose="020B0503020204020204" pitchFamily="34" charset="-122"/>
                <a:sym typeface="+mn-ea"/>
              </a:rPr>
              <a:t>以甘氨酸作为显色剂</a:t>
            </a:r>
            <a:endParaRPr lang="zh-CN" altLang="en-US" sz="1800" dirty="0">
              <a:solidFill>
                <a:schemeClr val="tx1"/>
              </a:solidFill>
              <a:cs typeface="微软雅黑" panose="020B0503020204020204" pitchFamily="34" charset="-122"/>
              <a:sym typeface="+mn-ea"/>
            </a:endParaRPr>
          </a:p>
        </p:txBody>
      </p:sp>
      <p:pic>
        <p:nvPicPr>
          <p:cNvPr id="15" name="图片 14"/>
          <p:cNvPicPr>
            <a:picLocks noChangeAspect="1"/>
          </p:cNvPicPr>
          <p:nvPr/>
        </p:nvPicPr>
        <p:blipFill>
          <a:blip r:embed="rId4"/>
          <a:stretch>
            <a:fillRect/>
          </a:stretch>
        </p:blipFill>
        <p:spPr>
          <a:xfrm>
            <a:off x="2221606" y="2828381"/>
            <a:ext cx="2103755" cy="1351280"/>
          </a:xfrm>
          <a:prstGeom prst="rect">
            <a:avLst/>
          </a:prstGeom>
        </p:spPr>
      </p:pic>
      <p:pic>
        <p:nvPicPr>
          <p:cNvPr id="4" name="图片 3"/>
          <p:cNvPicPr>
            <a:picLocks noChangeAspect="1"/>
          </p:cNvPicPr>
          <p:nvPr/>
        </p:nvPicPr>
        <p:blipFill>
          <a:blip r:embed="rId5"/>
          <a:stretch>
            <a:fillRect/>
          </a:stretch>
        </p:blipFill>
        <p:spPr>
          <a:xfrm>
            <a:off x="4432676" y="1495516"/>
            <a:ext cx="4489450" cy="2684145"/>
          </a:xfrm>
          <a:prstGeom prst="rect">
            <a:avLst/>
          </a:prstGeom>
        </p:spPr>
      </p:pic>
    </p:spTree>
    <p:custDataLst>
      <p:tags r:id="rId6"/>
    </p:custData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774065" y="1208405"/>
            <a:ext cx="2159635" cy="1491615"/>
          </a:xfrm>
          <a:prstGeom prst="rect">
            <a:avLst/>
          </a:prstGeom>
          <a:effectLst>
            <a:outerShdw blurRad="50800" dist="38100" dir="2700000" algn="tl" rotWithShape="0">
              <a:prstClr val="black">
                <a:alpha val="40000"/>
              </a:prstClr>
            </a:outerShdw>
          </a:effectLst>
        </p:spPr>
      </p:pic>
      <p:cxnSp>
        <p:nvCxnSpPr>
          <p:cNvPr id="24" name="直接连接符 23"/>
          <p:cNvCxnSpPr/>
          <p:nvPr/>
        </p:nvCxnSpPr>
        <p:spPr>
          <a:xfrm>
            <a:off x="515257" y="624114"/>
            <a:ext cx="8113486" cy="0"/>
          </a:xfrm>
          <a:prstGeom prst="line">
            <a:avLst/>
          </a:prstGeom>
        </p:spPr>
        <p:style>
          <a:lnRef idx="2">
            <a:prstClr val="black"/>
          </a:lnRef>
          <a:fillRef idx="0">
            <a:prstClr val="black"/>
          </a:fillRef>
          <a:effectRef idx="1">
            <a:prstClr val="black"/>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61925" y="2744470"/>
            <a:ext cx="3723005" cy="351790"/>
          </a:xfrm>
          <a:prstGeom prst="rect">
            <a:avLst/>
          </a:prstGeom>
          <a:noFill/>
          <a:ln>
            <a:noFill/>
          </a:ln>
        </p:spPr>
        <p:txBody>
          <a:bodyPr wrap="none" rtlCol="0" anchor="t">
            <a:noAutofit/>
            <a:scene3d>
              <a:camera prst="orthographicFront"/>
              <a:lightRig rig="threePt" dir="t"/>
            </a:scene3d>
          </a:bodyPr>
          <a:lstStyle/>
          <a:p>
            <a:pPr algn="l">
              <a:lnSpc>
                <a:spcPct val="110000"/>
              </a:lnSpc>
            </a:pPr>
            <a:r>
              <a:rPr lang="zh-CN" altLang="en-US"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KIO</a:t>
            </a:r>
            <a:r>
              <a:rPr lang="en-US" altLang="zh-CN" sz="1200" baseline="-25000" dirty="0">
                <a:solidFill>
                  <a:schemeClr val="tx1"/>
                </a:solidFill>
                <a:effectLst/>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作为基准物质，标定稀释的</a:t>
            </a:r>
            <a:r>
              <a:rPr lang="en-US" altLang="zh-CN"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Na</a:t>
            </a:r>
            <a:r>
              <a:rPr lang="en-US" altLang="zh-CN" sz="1200" baseline="-25000" dirty="0">
                <a:solidFill>
                  <a:schemeClr val="tx1"/>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S</a:t>
            </a:r>
            <a:r>
              <a:rPr lang="en-US" altLang="zh-CN" sz="1200" baseline="-25000" dirty="0">
                <a:solidFill>
                  <a:schemeClr val="tx1"/>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lang="en-US" altLang="zh-CN"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O</a:t>
            </a:r>
            <a:r>
              <a:rPr lang="en-US" altLang="zh-CN" sz="1200" baseline="-25000" dirty="0">
                <a:solidFill>
                  <a:schemeClr val="tx1"/>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1200" dirty="0">
                <a:solidFill>
                  <a:schemeClr val="tx1"/>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溶液</a:t>
            </a:r>
            <a:endParaRPr lang="zh-CN" altLang="en-US" sz="1200" dirty="0">
              <a:solidFill>
                <a:schemeClr val="tx1"/>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矩形 7"/>
          <p:cNvSpPr/>
          <p:nvPr/>
        </p:nvSpPr>
        <p:spPr>
          <a:xfrm>
            <a:off x="673527" y="826770"/>
            <a:ext cx="2177199" cy="338554"/>
          </a:xfrm>
          <a:prstGeom prst="rect">
            <a:avLst/>
          </a:prstGeom>
          <a:noFill/>
          <a:ln>
            <a:noFill/>
          </a:ln>
        </p:spPr>
        <p:txBody>
          <a:bodyPr wrap="none" rtlCol="0" anchor="t">
            <a:spAutoFit/>
            <a:scene3d>
              <a:camera prst="orthographicFront"/>
              <a:lightRig rig="threePt" dir="t"/>
            </a:scene3d>
          </a:bodyP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）标定</a:t>
            </a:r>
            <a:r>
              <a:rPr lang="en-US" altLang="zh-CN"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Na</a:t>
            </a:r>
            <a:r>
              <a:rPr lang="en-US" altLang="zh-CN" sz="1600" b="1" baseline="-25000" dirty="0">
                <a:solidFill>
                  <a:schemeClr val="accent1"/>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S</a:t>
            </a:r>
            <a:r>
              <a:rPr lang="en-US" altLang="zh-CN" sz="1600" b="1" baseline="-25000" dirty="0">
                <a:solidFill>
                  <a:schemeClr val="accent1"/>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O</a:t>
            </a:r>
            <a:r>
              <a:rPr lang="en-US" altLang="zh-CN" sz="1600" b="1" baseline="-25000" dirty="0">
                <a:solidFill>
                  <a:schemeClr val="accent1"/>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溶液</a:t>
            </a:r>
            <a:endParaRPr lang="zh-CN" altLang="en-US"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2" name="直接连接符 1"/>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82650" y="179705"/>
            <a:ext cx="1595755" cy="398780"/>
          </a:xfrm>
          <a:prstGeom prst="rect">
            <a:avLst/>
          </a:prstGeom>
          <a:noFill/>
        </p:spPr>
        <p:txBody>
          <a:bodyPr wrap="square" rtlCol="0">
            <a:spAutoFit/>
            <a:scene3d>
              <a:camera prst="orthographicFront"/>
              <a:lightRig rig="threePt" dir="t"/>
            </a:scene3d>
          </a:bodyPr>
          <a:lstStyle/>
          <a:p>
            <a:r>
              <a:rPr lang="zh-CN" altLang="en-US" sz="2000" b="1" spc="300" dirty="0">
                <a:latin typeface="微软雅黑" panose="020B0503020204020204" pitchFamily="34" charset="-122"/>
                <a:ea typeface="微软雅黑" panose="020B0503020204020204" pitchFamily="34" charset="-122"/>
              </a:rPr>
              <a:t>实验步骤</a:t>
            </a:r>
            <a:r>
              <a:rPr lang="en-US" altLang="zh-CN" sz="2000" b="1" spc="300" dirty="0">
                <a:latin typeface="微软雅黑" panose="020B0503020204020204" pitchFamily="34" charset="-122"/>
                <a:ea typeface="微软雅黑" panose="020B0503020204020204" pitchFamily="34" charset="-122"/>
              </a:rPr>
              <a:t>3</a:t>
            </a:r>
            <a:endParaRPr lang="en-US" altLang="zh-CN" sz="2000" b="1" spc="300" dirty="0">
              <a:latin typeface="微软雅黑" panose="020B0503020204020204" pitchFamily="34" charset="-122"/>
              <a:ea typeface="微软雅黑" panose="020B0503020204020204" pitchFamily="34" charset="-122"/>
            </a:endParaRPr>
          </a:p>
        </p:txBody>
      </p:sp>
      <p:sp>
        <p:nvSpPr>
          <p:cNvPr id="13" name="TextBox 60"/>
          <p:cNvSpPr txBox="1"/>
          <p:nvPr/>
        </p:nvSpPr>
        <p:spPr>
          <a:xfrm>
            <a:off x="2634615" y="240030"/>
            <a:ext cx="6238239" cy="27686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lumMod val="85000"/>
                    <a:lumOff val="15000"/>
                  </a:schemeClr>
                </a:solidFill>
                <a:cs typeface="微软雅黑" panose="020B0503020204020204" pitchFamily="34" charset="-122"/>
                <a:sym typeface="+mn-ea"/>
              </a:rPr>
              <a:t>碘量法滴定</a:t>
            </a:r>
            <a:r>
              <a:rPr lang="en-US" altLang="zh-CN" sz="1800" dirty="0">
                <a:solidFill>
                  <a:schemeClr val="tx1">
                    <a:lumMod val="85000"/>
                    <a:lumOff val="15000"/>
                  </a:schemeClr>
                </a:solidFill>
                <a:cs typeface="微软雅黑" panose="020B0503020204020204" pitchFamily="34" charset="-122"/>
                <a:sym typeface="+mn-ea"/>
              </a:rPr>
              <a:t>IO</a:t>
            </a:r>
            <a:r>
              <a:rPr lang="en-US" altLang="zh-CN" sz="1800" baseline="-25000" dirty="0">
                <a:solidFill>
                  <a:schemeClr val="tx1">
                    <a:lumMod val="85000"/>
                    <a:lumOff val="15000"/>
                  </a:schemeClr>
                </a:solidFill>
                <a:uFillTx/>
                <a:cs typeface="微软雅黑" panose="020B0503020204020204" pitchFamily="34" charset="-122"/>
                <a:sym typeface="+mn-ea"/>
              </a:rPr>
              <a:t>3</a:t>
            </a:r>
            <a:r>
              <a:rPr lang="en-US" altLang="zh-CN" sz="1800" baseline="30000" dirty="0">
                <a:solidFill>
                  <a:schemeClr val="tx1">
                    <a:lumMod val="85000"/>
                    <a:lumOff val="15000"/>
                  </a:schemeClr>
                </a:solidFill>
                <a:uFillTx/>
                <a:cs typeface="微软雅黑" panose="020B0503020204020204" pitchFamily="34" charset="-122"/>
                <a:sym typeface="+mn-ea"/>
              </a:rPr>
              <a:t>- </a:t>
            </a:r>
            <a:r>
              <a:rPr lang="zh-CN" altLang="en-US" sz="1800" dirty="0">
                <a:solidFill>
                  <a:schemeClr val="tx1">
                    <a:lumMod val="85000"/>
                    <a:lumOff val="15000"/>
                  </a:schemeClr>
                </a:solidFill>
                <a:cs typeface="微软雅黑" panose="020B0503020204020204" pitchFamily="34" charset="-122"/>
                <a:sym typeface="+mn-ea"/>
              </a:rPr>
              <a:t>浓度</a:t>
            </a:r>
            <a:endParaRPr lang="zh-CN" altLang="en-US" sz="1800" dirty="0">
              <a:solidFill>
                <a:schemeClr val="tx1"/>
              </a:solidFill>
              <a:effectLst>
                <a:outerShdw blurRad="38100" dist="19050" dir="2700000" algn="tl" rotWithShape="0">
                  <a:schemeClr val="dk1">
                    <a:alpha val="40000"/>
                  </a:schemeClr>
                </a:outerShdw>
              </a:effectLst>
              <a:cs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774065" y="3096260"/>
            <a:ext cx="1998345" cy="1498600"/>
          </a:xfrm>
          <a:prstGeom prst="rect">
            <a:avLst/>
          </a:prstGeom>
          <a:effectLst>
            <a:outerShdw blurRad="50800" dist="38100" dir="2700000" algn="tl" rotWithShape="0">
              <a:prstClr val="black">
                <a:alpha val="40000"/>
              </a:prstClr>
            </a:outerShdw>
          </a:effectLst>
        </p:spPr>
      </p:pic>
      <p:sp>
        <p:nvSpPr>
          <p:cNvPr id="10" name="文本框 9"/>
          <p:cNvSpPr txBox="1"/>
          <p:nvPr/>
        </p:nvSpPr>
        <p:spPr>
          <a:xfrm>
            <a:off x="774065" y="4364990"/>
            <a:ext cx="643255" cy="229870"/>
          </a:xfrm>
          <a:prstGeom prst="rect">
            <a:avLst/>
          </a:prstGeom>
          <a:noFill/>
        </p:spPr>
        <p:txBody>
          <a:bodyPr wrap="square" rtlCol="0">
            <a:spAutoFit/>
          </a:bodyPr>
          <a:lstStyle/>
          <a:p>
            <a:r>
              <a:rPr lang="zh-CN" altLang="en-US" sz="900">
                <a:latin typeface="微软雅黑" panose="020B0503020204020204" pitchFamily="34" charset="-122"/>
                <a:ea typeface="微软雅黑" panose="020B0503020204020204" pitchFamily="34" charset="-122"/>
              </a:rPr>
              <a:t>最终现象</a:t>
            </a:r>
            <a:endParaRPr lang="zh-CN" altLang="en-US" sz="900">
              <a:latin typeface="微软雅黑" panose="020B0503020204020204" pitchFamily="34" charset="-122"/>
              <a:ea typeface="微软雅黑" panose="020B0503020204020204" pitchFamily="34" charset="-122"/>
            </a:endParaRPr>
          </a:p>
        </p:txBody>
      </p:sp>
      <p:sp>
        <p:nvSpPr>
          <p:cNvPr id="11" name="文本框 10"/>
          <p:cNvSpPr txBox="1"/>
          <p:nvPr/>
        </p:nvSpPr>
        <p:spPr>
          <a:xfrm>
            <a:off x="774065" y="2470150"/>
            <a:ext cx="643255" cy="229870"/>
          </a:xfrm>
          <a:prstGeom prst="rect">
            <a:avLst/>
          </a:prstGeom>
          <a:noFill/>
        </p:spPr>
        <p:txBody>
          <a:bodyPr wrap="square" rtlCol="0">
            <a:spAutoFit/>
          </a:bodyPr>
          <a:lstStyle/>
          <a:p>
            <a:r>
              <a:rPr lang="zh-CN" altLang="en-US" sz="900">
                <a:latin typeface="微软雅黑" panose="020B0503020204020204" pitchFamily="34" charset="-122"/>
                <a:ea typeface="微软雅黑" panose="020B0503020204020204" pitchFamily="34" charset="-122"/>
              </a:rPr>
              <a:t>开始滴定</a:t>
            </a:r>
            <a:endParaRPr lang="zh-CN" altLang="en-US" sz="9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3606800" y="1208405"/>
            <a:ext cx="5346065" cy="3386455"/>
          </a:xfrm>
          <a:prstGeom prst="rect">
            <a:avLst/>
          </a:prstGeom>
        </p:spPr>
      </p:pic>
    </p:spTree>
    <p:custDataLst>
      <p:tags r:id="rId4"/>
    </p:custDataLst>
  </p:cSld>
  <p:clrMapOvr>
    <a:masterClrMapping/>
  </p:clrMapOvr>
  <p:transition spd="slow">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5" name="直接连接符 94"/>
          <p:cNvCxnSpPr/>
          <p:nvPr/>
        </p:nvCxnSpPr>
        <p:spPr>
          <a:xfrm>
            <a:off x="515257" y="624114"/>
            <a:ext cx="8113486" cy="0"/>
          </a:xfrm>
          <a:prstGeom prst="line">
            <a:avLst/>
          </a:prstGeom>
        </p:spPr>
        <p:style>
          <a:lnRef idx="1">
            <a:schemeClr val="dk1"/>
          </a:lnRef>
          <a:fillRef idx="0">
            <a:schemeClr val="dk1"/>
          </a:fillRef>
          <a:effectRef idx="0">
            <a:schemeClr val="dk1"/>
          </a:effectRef>
          <a:fontRef idx="minor">
            <a:schemeClr val="tx1"/>
          </a:fontRef>
        </p:style>
      </p:cxnSp>
      <p:sp>
        <p:nvSpPr>
          <p:cNvPr id="102" name="TextBox 101"/>
          <p:cNvSpPr txBox="1"/>
          <p:nvPr>
            <p:custDataLst>
              <p:tags r:id="rId1"/>
            </p:custDataLst>
          </p:nvPr>
        </p:nvSpPr>
        <p:spPr>
          <a:xfrm>
            <a:off x="4472798" y="4344986"/>
            <a:ext cx="3209212" cy="307777"/>
          </a:xfrm>
          <a:prstGeom prst="rect">
            <a:avLst/>
          </a:prstGeom>
          <a:noFill/>
        </p:spPr>
        <p:txBody>
          <a:bodyPr wrap="none" rtlCol="0">
            <a:spAutoFit/>
          </a:bodyPr>
          <a:lstStyle>
            <a:defPPr>
              <a:defRPr lang="zh-CN"/>
            </a:defPPr>
            <a:lvl1pPr algn="ctr">
              <a:defRPr sz="1400">
                <a:solidFill>
                  <a:srgbClr val="C00000"/>
                </a:solidFill>
                <a:latin typeface="微软雅黑" panose="020B0503020204020204" pitchFamily="34" charset="-122"/>
                <a:ea typeface="微软雅黑" panose="020B0503020204020204" pitchFamily="34" charset="-122"/>
              </a:defRPr>
            </a:lvl1pPr>
          </a:lstStyle>
          <a:p>
            <a:r>
              <a:rPr lang="en-US" altLang="zh-CN" dirty="0"/>
              <a:t>Experimental procedure or method</a:t>
            </a:r>
            <a:endParaRPr lang="zh-CN" altLang="en-US" dirty="0"/>
          </a:p>
        </p:txBody>
      </p:sp>
      <p:sp>
        <p:nvSpPr>
          <p:cNvPr id="105" name="椭圆 10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TextBox 105"/>
          <p:cNvSpPr txBox="1"/>
          <p:nvPr/>
        </p:nvSpPr>
        <p:spPr>
          <a:xfrm>
            <a:off x="908957" y="206330"/>
            <a:ext cx="1069524"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主目录</a:t>
            </a:r>
            <a:endParaRPr lang="zh-CN" altLang="en-US" sz="2000" b="1" spc="300" dirty="0">
              <a:latin typeface="微软雅黑" panose="020B0503020204020204" pitchFamily="34" charset="-122"/>
              <a:ea typeface="微软雅黑" panose="020B0503020204020204" pitchFamily="34" charset="-122"/>
            </a:endParaRPr>
          </a:p>
        </p:txBody>
      </p:sp>
      <p:sp>
        <p:nvSpPr>
          <p:cNvPr id="35" name="任意多边形 34"/>
          <p:cNvSpPr/>
          <p:nvPr>
            <p:custDataLst>
              <p:tags r:id="rId2"/>
            </p:custDataLst>
          </p:nvPr>
        </p:nvSpPr>
        <p:spPr>
          <a:xfrm>
            <a:off x="1367064" y="2215364"/>
            <a:ext cx="5660572" cy="1204692"/>
          </a:xfrm>
          <a:custGeom>
            <a:avLst/>
            <a:gdLst>
              <a:gd name="connsiteX0" fmla="*/ 0 w 5660572"/>
              <a:gd name="connsiteY0" fmla="*/ 14514 h 1204692"/>
              <a:gd name="connsiteX1" fmla="*/ 1407886 w 5660572"/>
              <a:gd name="connsiteY1" fmla="*/ 1204685 h 1204692"/>
              <a:gd name="connsiteX2" fmla="*/ 2815772 w 5660572"/>
              <a:gd name="connsiteY2" fmla="*/ 0 h 1204692"/>
              <a:gd name="connsiteX3" fmla="*/ 4267200 w 5660572"/>
              <a:gd name="connsiteY3" fmla="*/ 1204685 h 1204692"/>
              <a:gd name="connsiteX4" fmla="*/ 5660572 w 5660572"/>
              <a:gd name="connsiteY4" fmla="*/ 0 h 120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0572" h="1204692">
                <a:moveTo>
                  <a:pt x="0" y="14514"/>
                </a:moveTo>
                <a:cubicBezTo>
                  <a:pt x="469295" y="610809"/>
                  <a:pt x="938591" y="1207104"/>
                  <a:pt x="1407886" y="1204685"/>
                </a:cubicBezTo>
                <a:cubicBezTo>
                  <a:pt x="1877181" y="1202266"/>
                  <a:pt x="2339220" y="0"/>
                  <a:pt x="2815772" y="0"/>
                </a:cubicBezTo>
                <a:cubicBezTo>
                  <a:pt x="3292324" y="0"/>
                  <a:pt x="3793067" y="1204685"/>
                  <a:pt x="4267200" y="1204685"/>
                </a:cubicBezTo>
                <a:cubicBezTo>
                  <a:pt x="4741333" y="1204685"/>
                  <a:pt x="5411410" y="152400"/>
                  <a:pt x="5660572" y="0"/>
                </a:cubicBezTo>
              </a:path>
            </a:pathLst>
          </a:custGeom>
          <a:ln w="76200">
            <a:solidFill>
              <a:srgbClr val="1A3F6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1A3F6C"/>
              </a:solidFill>
            </a:endParaRPr>
          </a:p>
        </p:txBody>
      </p:sp>
      <p:grpSp>
        <p:nvGrpSpPr>
          <p:cNvPr id="10" name="组合 9"/>
          <p:cNvGrpSpPr/>
          <p:nvPr>
            <p:custDataLst>
              <p:tags r:id="rId3"/>
            </p:custDataLst>
          </p:nvPr>
        </p:nvGrpSpPr>
        <p:grpSpPr>
          <a:xfrm>
            <a:off x="955536" y="1859640"/>
            <a:ext cx="823056" cy="786813"/>
            <a:chOff x="1180871" y="1652452"/>
            <a:chExt cx="1139038" cy="1147738"/>
          </a:xfrm>
        </p:grpSpPr>
        <p:grpSp>
          <p:nvGrpSpPr>
            <p:cNvPr id="110" name="组合 109"/>
            <p:cNvGrpSpPr/>
            <p:nvPr/>
          </p:nvGrpSpPr>
          <p:grpSpPr>
            <a:xfrm>
              <a:off x="1180871" y="1652452"/>
              <a:ext cx="1139038" cy="1147738"/>
              <a:chOff x="304800" y="642543"/>
              <a:chExt cx="4000500" cy="4031057"/>
            </a:xfrm>
            <a:effectLst>
              <a:outerShdw blurRad="444500" dist="254000" dir="8100000" algn="tr" rotWithShape="0">
                <a:prstClr val="black">
                  <a:alpha val="50000"/>
                </a:prstClr>
              </a:outerShdw>
            </a:effectLst>
          </p:grpSpPr>
          <p:sp>
            <p:nvSpPr>
              <p:cNvPr id="112" name="同心圆 111"/>
              <p:cNvSpPr/>
              <p:nvPr>
                <p:custDataLst>
                  <p:tags r:id="rId4"/>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3" name="椭圆 112"/>
              <p:cNvSpPr/>
              <p:nvPr>
                <p:custDataLst>
                  <p:tags r:id="rId5"/>
                </p:custDataLst>
              </p:nvPr>
            </p:nvSpPr>
            <p:spPr>
              <a:xfrm>
                <a:off x="407752" y="642543"/>
                <a:ext cx="3825874" cy="3825875"/>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4" name="TextBox 133"/>
            <p:cNvSpPr txBox="1"/>
            <p:nvPr>
              <p:custDataLst>
                <p:tags r:id="rId6"/>
              </p:custDataLst>
            </p:nvPr>
          </p:nvSpPr>
          <p:spPr>
            <a:xfrm>
              <a:off x="1514513" y="1921418"/>
              <a:ext cx="484146" cy="618504"/>
            </a:xfrm>
            <a:prstGeom prst="rect">
              <a:avLst/>
            </a:prstGeom>
            <a:noFill/>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en-US" altLang="zh-CN" dirty="0"/>
                <a:t>1</a:t>
              </a:r>
              <a:endParaRPr lang="zh-CN" altLang="en-US" dirty="0"/>
            </a:p>
          </p:txBody>
        </p:sp>
      </p:grpSp>
      <p:grpSp>
        <p:nvGrpSpPr>
          <p:cNvPr id="30" name="组合 29"/>
          <p:cNvGrpSpPr/>
          <p:nvPr>
            <p:custDataLst>
              <p:tags r:id="rId7"/>
            </p:custDataLst>
          </p:nvPr>
        </p:nvGrpSpPr>
        <p:grpSpPr>
          <a:xfrm>
            <a:off x="2359115" y="3008241"/>
            <a:ext cx="811924" cy="763159"/>
            <a:chOff x="2591676" y="2836786"/>
            <a:chExt cx="1139038" cy="1139038"/>
          </a:xfrm>
        </p:grpSpPr>
        <p:grpSp>
          <p:nvGrpSpPr>
            <p:cNvPr id="120" name="组合 119"/>
            <p:cNvGrpSpPr/>
            <p:nvPr/>
          </p:nvGrpSpPr>
          <p:grpSpPr>
            <a:xfrm>
              <a:off x="2591676" y="2836786"/>
              <a:ext cx="1139038" cy="1139038"/>
              <a:chOff x="304800" y="673100"/>
              <a:chExt cx="4000500" cy="4000500"/>
            </a:xfrm>
            <a:effectLst>
              <a:outerShdw blurRad="444500" dist="254000" dir="8100000" algn="tr" rotWithShape="0">
                <a:prstClr val="black">
                  <a:alpha val="50000"/>
                </a:prstClr>
              </a:outerShdw>
            </a:effectLst>
          </p:grpSpPr>
          <p:sp>
            <p:nvSpPr>
              <p:cNvPr id="122" name="同心圆 121"/>
              <p:cNvSpPr/>
              <p:nvPr>
                <p:custDataLst>
                  <p:tags r:id="rId8"/>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3" name="椭圆 122"/>
              <p:cNvSpPr/>
              <p:nvPr>
                <p:custDataLst>
                  <p:tags r:id="rId9"/>
                </p:custDataLst>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5" name="TextBox 134"/>
            <p:cNvSpPr txBox="1"/>
            <p:nvPr>
              <p:custDataLst>
                <p:tags r:id="rId10"/>
              </p:custDataLst>
            </p:nvPr>
          </p:nvSpPr>
          <p:spPr>
            <a:xfrm>
              <a:off x="2909451" y="3132041"/>
              <a:ext cx="513185" cy="611962"/>
            </a:xfrm>
            <a:prstGeom prst="rect">
              <a:avLst/>
            </a:prstGeom>
            <a:noFill/>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en-US" altLang="zh-CN" dirty="0"/>
                <a:t>2</a:t>
              </a:r>
              <a:endParaRPr lang="zh-CN" altLang="en-US" dirty="0"/>
            </a:p>
          </p:txBody>
        </p:sp>
      </p:grpSp>
      <p:grpSp>
        <p:nvGrpSpPr>
          <p:cNvPr id="31" name="组合 30"/>
          <p:cNvGrpSpPr/>
          <p:nvPr>
            <p:custDataLst>
              <p:tags r:id="rId11"/>
            </p:custDataLst>
          </p:nvPr>
        </p:nvGrpSpPr>
        <p:grpSpPr>
          <a:xfrm>
            <a:off x="3771900" y="1904175"/>
            <a:ext cx="716554" cy="662253"/>
            <a:chOff x="4002481" y="1661152"/>
            <a:chExt cx="1139038" cy="1139038"/>
          </a:xfrm>
        </p:grpSpPr>
        <p:grpSp>
          <p:nvGrpSpPr>
            <p:cNvPr id="130" name="组合 129"/>
            <p:cNvGrpSpPr/>
            <p:nvPr/>
          </p:nvGrpSpPr>
          <p:grpSpPr>
            <a:xfrm>
              <a:off x="4002481" y="1661152"/>
              <a:ext cx="1139038" cy="1139038"/>
              <a:chOff x="304800" y="673100"/>
              <a:chExt cx="4000500" cy="4000500"/>
            </a:xfrm>
            <a:effectLst>
              <a:outerShdw blurRad="444500" dist="254000" dir="8100000" algn="tr" rotWithShape="0">
                <a:prstClr val="black">
                  <a:alpha val="50000"/>
                </a:prstClr>
              </a:outerShdw>
            </a:effectLst>
          </p:grpSpPr>
          <p:sp>
            <p:nvSpPr>
              <p:cNvPr id="132" name="同心圆 131"/>
              <p:cNvSpPr/>
              <p:nvPr>
                <p:custDataLst>
                  <p:tags r:id="rId12"/>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33" name="椭圆 132"/>
              <p:cNvSpPr/>
              <p:nvPr>
                <p:custDataLst>
                  <p:tags r:id="rId13"/>
                </p:custDataLst>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6" name="TextBox 135"/>
            <p:cNvSpPr txBox="1"/>
            <p:nvPr>
              <p:custDataLst>
                <p:tags r:id="rId14"/>
              </p:custDataLst>
            </p:nvPr>
          </p:nvSpPr>
          <p:spPr>
            <a:xfrm>
              <a:off x="4281719" y="1807796"/>
              <a:ext cx="581487" cy="845745"/>
            </a:xfrm>
            <a:prstGeom prst="rect">
              <a:avLst/>
            </a:prstGeom>
            <a:noFill/>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en-US" altLang="zh-CN" dirty="0"/>
                <a:t>3</a:t>
              </a:r>
              <a:endParaRPr lang="zh-CN" altLang="en-US" dirty="0"/>
            </a:p>
          </p:txBody>
        </p:sp>
      </p:grpSp>
      <p:grpSp>
        <p:nvGrpSpPr>
          <p:cNvPr id="32" name="组合 31"/>
          <p:cNvGrpSpPr/>
          <p:nvPr>
            <p:custDataLst>
              <p:tags r:id="rId15"/>
            </p:custDataLst>
          </p:nvPr>
        </p:nvGrpSpPr>
        <p:grpSpPr>
          <a:xfrm>
            <a:off x="5344549" y="3008242"/>
            <a:ext cx="811924" cy="763159"/>
            <a:chOff x="5413286" y="2836786"/>
            <a:chExt cx="1139038" cy="1139038"/>
          </a:xfrm>
        </p:grpSpPr>
        <p:grpSp>
          <p:nvGrpSpPr>
            <p:cNvPr id="115" name="组合 114"/>
            <p:cNvGrpSpPr/>
            <p:nvPr/>
          </p:nvGrpSpPr>
          <p:grpSpPr>
            <a:xfrm>
              <a:off x="5413286" y="2836786"/>
              <a:ext cx="1139038" cy="1139038"/>
              <a:chOff x="304800" y="673100"/>
              <a:chExt cx="4000500" cy="4000500"/>
            </a:xfrm>
            <a:effectLst>
              <a:outerShdw blurRad="444500" dist="254000" dir="8100000" algn="tr" rotWithShape="0">
                <a:prstClr val="black">
                  <a:alpha val="50000"/>
                </a:prstClr>
              </a:outerShdw>
            </a:effectLst>
          </p:grpSpPr>
          <p:sp>
            <p:nvSpPr>
              <p:cNvPr id="117" name="同心圆 116"/>
              <p:cNvSpPr/>
              <p:nvPr>
                <p:custDataLst>
                  <p:tags r:id="rId16"/>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18" name="椭圆 117"/>
              <p:cNvSpPr/>
              <p:nvPr>
                <p:custDataLst>
                  <p:tags r:id="rId17"/>
                </p:custDataLst>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37" name="TextBox 136"/>
            <p:cNvSpPr txBox="1"/>
            <p:nvPr>
              <p:custDataLst>
                <p:tags r:id="rId18"/>
              </p:custDataLst>
            </p:nvPr>
          </p:nvSpPr>
          <p:spPr>
            <a:xfrm>
              <a:off x="5704890" y="3100321"/>
              <a:ext cx="513185" cy="611962"/>
            </a:xfrm>
            <a:prstGeom prst="rect">
              <a:avLst/>
            </a:prstGeom>
            <a:noFill/>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en-US" altLang="zh-CN" dirty="0"/>
                <a:t>4</a:t>
              </a:r>
              <a:endParaRPr lang="zh-CN" altLang="en-US" dirty="0"/>
            </a:p>
          </p:txBody>
        </p:sp>
      </p:grpSp>
      <p:grpSp>
        <p:nvGrpSpPr>
          <p:cNvPr id="33" name="组合 32"/>
          <p:cNvGrpSpPr/>
          <p:nvPr>
            <p:custDataLst>
              <p:tags r:id="rId19"/>
            </p:custDataLst>
          </p:nvPr>
        </p:nvGrpSpPr>
        <p:grpSpPr>
          <a:xfrm>
            <a:off x="6984219" y="1843439"/>
            <a:ext cx="823056" cy="742278"/>
            <a:chOff x="6824091" y="1661152"/>
            <a:chExt cx="1139038" cy="1139038"/>
          </a:xfrm>
        </p:grpSpPr>
        <p:grpSp>
          <p:nvGrpSpPr>
            <p:cNvPr id="125" name="组合 124"/>
            <p:cNvGrpSpPr/>
            <p:nvPr/>
          </p:nvGrpSpPr>
          <p:grpSpPr>
            <a:xfrm>
              <a:off x="6824091" y="1661152"/>
              <a:ext cx="1139038" cy="1139038"/>
              <a:chOff x="304800" y="673100"/>
              <a:chExt cx="4000500" cy="4000500"/>
            </a:xfrm>
            <a:effectLst>
              <a:outerShdw blurRad="444500" dist="254000" dir="8100000" algn="tr" rotWithShape="0">
                <a:prstClr val="black">
                  <a:alpha val="50000"/>
                </a:prstClr>
              </a:outerShdw>
            </a:effectLst>
          </p:grpSpPr>
          <p:sp>
            <p:nvSpPr>
              <p:cNvPr id="127" name="同心圆 126"/>
              <p:cNvSpPr/>
              <p:nvPr>
                <p:custDataLst>
                  <p:tags r:id="rId20"/>
                </p:custDataLst>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sp>
            <p:nvSpPr>
              <p:cNvPr id="128" name="椭圆 127"/>
              <p:cNvSpPr/>
              <p:nvPr>
                <p:custDataLst>
                  <p:tags r:id="rId21"/>
                </p:custDataLst>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A3F6C"/>
                  </a:solidFill>
                </a:endParaRPr>
              </a:p>
            </p:txBody>
          </p:sp>
        </p:grpSp>
        <p:sp>
          <p:nvSpPr>
            <p:cNvPr id="142" name="TextBox 141"/>
            <p:cNvSpPr txBox="1"/>
            <p:nvPr>
              <p:custDataLst>
                <p:tags r:id="rId22"/>
              </p:custDataLst>
            </p:nvPr>
          </p:nvSpPr>
          <p:spPr>
            <a:xfrm>
              <a:off x="7113009" y="1910690"/>
              <a:ext cx="496934" cy="639960"/>
            </a:xfrm>
            <a:prstGeom prst="rect">
              <a:avLst/>
            </a:prstGeom>
            <a:noFill/>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en-US" altLang="zh-CN" dirty="0"/>
                <a:t>5</a:t>
              </a:r>
              <a:endParaRPr lang="zh-CN" altLang="en-US" dirty="0"/>
            </a:p>
          </p:txBody>
        </p:sp>
      </p:grpSp>
      <p:sp>
        <p:nvSpPr>
          <p:cNvPr id="144" name="TextBox 143"/>
          <p:cNvSpPr txBox="1"/>
          <p:nvPr>
            <p:custDataLst>
              <p:tags r:id="rId23"/>
            </p:custDataLst>
          </p:nvPr>
        </p:nvSpPr>
        <p:spPr>
          <a:xfrm>
            <a:off x="2121172" y="3873298"/>
            <a:ext cx="1422184" cy="461665"/>
          </a:xfrm>
          <a:prstGeom prst="rect">
            <a:avLst/>
          </a:prstGeom>
          <a:noFill/>
        </p:spPr>
        <p:txBody>
          <a:bodyPr wrap="none" rtlCol="0">
            <a:spAutoFit/>
          </a:bodyPr>
          <a:lstStyle/>
          <a:p>
            <a:r>
              <a:rPr lang="zh-CN" altLang="zh-CN" sz="2400" dirty="0">
                <a:latin typeface="微软雅黑" panose="020B0503020204020204" pitchFamily="34" charset="-122"/>
                <a:ea typeface="微软雅黑" panose="020B0503020204020204" pitchFamily="34" charset="-122"/>
              </a:rPr>
              <a:t>实验原理</a:t>
            </a:r>
            <a:endParaRPr lang="zh-CN" altLang="en-US" sz="2400" dirty="0">
              <a:latin typeface="微软雅黑" panose="020B0503020204020204" pitchFamily="34" charset="-122"/>
              <a:ea typeface="微软雅黑" panose="020B0503020204020204" pitchFamily="34" charset="-122"/>
            </a:endParaRPr>
          </a:p>
        </p:txBody>
      </p:sp>
      <p:sp>
        <p:nvSpPr>
          <p:cNvPr id="145" name="TextBox 144"/>
          <p:cNvSpPr txBox="1"/>
          <p:nvPr>
            <p:custDataLst>
              <p:tags r:id="rId24"/>
            </p:custDataLst>
          </p:nvPr>
        </p:nvSpPr>
        <p:spPr>
          <a:xfrm>
            <a:off x="3331687" y="889903"/>
            <a:ext cx="1731564" cy="461665"/>
          </a:xfrm>
          <a:prstGeom prst="rect">
            <a:avLst/>
          </a:prstGeom>
          <a:noFill/>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a:t>仪器和试剂</a:t>
            </a:r>
            <a:endParaRPr lang="zh-CN" altLang="en-US" dirty="0"/>
          </a:p>
        </p:txBody>
      </p:sp>
      <p:sp>
        <p:nvSpPr>
          <p:cNvPr id="146" name="TextBox 145"/>
          <p:cNvSpPr txBox="1"/>
          <p:nvPr>
            <p:custDataLst>
              <p:tags r:id="rId25"/>
            </p:custDataLst>
          </p:nvPr>
        </p:nvSpPr>
        <p:spPr>
          <a:xfrm>
            <a:off x="4934939" y="3937449"/>
            <a:ext cx="2173993" cy="461665"/>
          </a:xfrm>
          <a:prstGeom prst="rect">
            <a:avLst/>
          </a:prstGeom>
          <a:noFill/>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zh-CN" dirty="0"/>
              <a:t>实验步骤</a:t>
            </a:r>
            <a:r>
              <a:rPr lang="en-US" altLang="zh-CN" dirty="0"/>
              <a:t>/</a:t>
            </a:r>
            <a:r>
              <a:rPr lang="zh-CN" altLang="zh-CN" dirty="0"/>
              <a:t>方法</a:t>
            </a:r>
            <a:endParaRPr lang="zh-CN" altLang="zh-CN" dirty="0"/>
          </a:p>
        </p:txBody>
      </p:sp>
      <p:sp>
        <p:nvSpPr>
          <p:cNvPr id="147" name="TextBox 146"/>
          <p:cNvSpPr txBox="1"/>
          <p:nvPr>
            <p:custDataLst>
              <p:tags r:id="rId26"/>
            </p:custDataLst>
          </p:nvPr>
        </p:nvSpPr>
        <p:spPr>
          <a:xfrm>
            <a:off x="5722223" y="915892"/>
            <a:ext cx="3056255" cy="460375"/>
          </a:xfrm>
          <a:prstGeom prst="rect">
            <a:avLst/>
          </a:prstGeom>
          <a:noFill/>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a:t>实验</a:t>
            </a:r>
            <a:r>
              <a:rPr lang="zh-CN" altLang="zh-CN" dirty="0"/>
              <a:t>结果与讨论</a:t>
            </a:r>
            <a:r>
              <a:rPr lang="en-US" altLang="zh-CN" dirty="0"/>
              <a:t>/</a:t>
            </a:r>
            <a:r>
              <a:rPr lang="zh-CN" altLang="en-US" dirty="0"/>
              <a:t>亮点</a:t>
            </a:r>
            <a:endParaRPr lang="zh-CN" altLang="en-US" dirty="0"/>
          </a:p>
        </p:txBody>
      </p:sp>
      <p:sp>
        <p:nvSpPr>
          <p:cNvPr id="148" name="TextBox 147"/>
          <p:cNvSpPr txBox="1"/>
          <p:nvPr>
            <p:custDataLst>
              <p:tags r:id="rId27"/>
            </p:custDataLst>
          </p:nvPr>
        </p:nvSpPr>
        <p:spPr>
          <a:xfrm>
            <a:off x="719015" y="891185"/>
            <a:ext cx="1402080" cy="460375"/>
          </a:xfrm>
          <a:prstGeom prst="rect">
            <a:avLst/>
          </a:prstGeom>
          <a:noFill/>
        </p:spPr>
        <p:txBody>
          <a:bodyPr wrap="none" rtlCol="0">
            <a:spAutoFit/>
          </a:bodyPr>
          <a:lstStyle>
            <a:defPPr>
              <a:defRPr lang="zh-CN"/>
            </a:defPPr>
            <a:lvl1pPr>
              <a:defRPr sz="2400">
                <a:latin typeface="微软雅黑" panose="020B0503020204020204" pitchFamily="34" charset="-122"/>
                <a:ea typeface="微软雅黑" panose="020B0503020204020204" pitchFamily="34" charset="-122"/>
              </a:defRPr>
            </a:lvl1pPr>
          </a:lstStyle>
          <a:p>
            <a:r>
              <a:rPr lang="zh-CN" altLang="en-US" dirty="0"/>
              <a:t>选题</a:t>
            </a:r>
            <a:r>
              <a:rPr lang="zh-CN" altLang="en-US" dirty="0"/>
              <a:t>意义</a:t>
            </a:r>
            <a:endParaRPr lang="zh-CN" altLang="en-US" dirty="0"/>
          </a:p>
        </p:txBody>
      </p:sp>
      <p:sp>
        <p:nvSpPr>
          <p:cNvPr id="149" name="TextBox 148"/>
          <p:cNvSpPr txBox="1"/>
          <p:nvPr>
            <p:custDataLst>
              <p:tags r:id="rId28"/>
            </p:custDataLst>
          </p:nvPr>
        </p:nvSpPr>
        <p:spPr>
          <a:xfrm>
            <a:off x="1778930" y="4344760"/>
            <a:ext cx="2106667" cy="307777"/>
          </a:xfrm>
          <a:prstGeom prst="rect">
            <a:avLst/>
          </a:prstGeom>
          <a:noFill/>
        </p:spPr>
        <p:txBody>
          <a:bodyPr wrap="none" rtlCol="0">
            <a:spAutoFit/>
          </a:bodyPr>
          <a:lstStyle/>
          <a:p>
            <a:pPr algn="ctr"/>
            <a:r>
              <a:rPr lang="en-US" altLang="zh-CN" sz="1400" dirty="0">
                <a:solidFill>
                  <a:srgbClr val="C00000"/>
                </a:solidFill>
                <a:latin typeface="微软雅黑" panose="020B0503020204020204" pitchFamily="34" charset="-122"/>
                <a:ea typeface="微软雅黑" panose="020B0503020204020204" pitchFamily="34" charset="-122"/>
              </a:rPr>
              <a:t>Experimental principle</a:t>
            </a:r>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150" name="TextBox 149"/>
          <p:cNvSpPr txBox="1"/>
          <p:nvPr>
            <p:custDataLst>
              <p:tags r:id="rId29"/>
            </p:custDataLst>
          </p:nvPr>
        </p:nvSpPr>
        <p:spPr>
          <a:xfrm>
            <a:off x="3011536" y="1362639"/>
            <a:ext cx="2434641" cy="307777"/>
          </a:xfrm>
          <a:prstGeom prst="rect">
            <a:avLst/>
          </a:prstGeom>
          <a:noFill/>
        </p:spPr>
        <p:txBody>
          <a:bodyPr wrap="none" rtlCol="0">
            <a:spAutoFit/>
          </a:bodyPr>
          <a:lstStyle>
            <a:defPPr>
              <a:defRPr lang="zh-CN"/>
            </a:defPPr>
            <a:lvl1pPr algn="ctr">
              <a:defRPr sz="1400">
                <a:solidFill>
                  <a:srgbClr val="C00000"/>
                </a:solidFill>
                <a:latin typeface="微软雅黑" panose="020B0503020204020204" pitchFamily="34" charset="-122"/>
                <a:ea typeface="微软雅黑" panose="020B0503020204020204" pitchFamily="34" charset="-122"/>
              </a:defRPr>
            </a:lvl1pPr>
          </a:lstStyle>
          <a:p>
            <a:r>
              <a:rPr lang="en-US" altLang="zh-CN" dirty="0"/>
              <a:t>Instruments and Reagents</a:t>
            </a:r>
            <a:endParaRPr lang="zh-CN" altLang="en-US" dirty="0"/>
          </a:p>
        </p:txBody>
      </p:sp>
      <p:sp>
        <p:nvSpPr>
          <p:cNvPr id="151" name="TextBox 150"/>
          <p:cNvSpPr txBox="1"/>
          <p:nvPr>
            <p:custDataLst>
              <p:tags r:id="rId30"/>
            </p:custDataLst>
          </p:nvPr>
        </p:nvSpPr>
        <p:spPr>
          <a:xfrm>
            <a:off x="5721985" y="1351280"/>
            <a:ext cx="3319780" cy="521970"/>
          </a:xfrm>
          <a:prstGeom prst="rect">
            <a:avLst/>
          </a:prstGeom>
          <a:noFill/>
        </p:spPr>
        <p:txBody>
          <a:bodyPr wrap="square" rtlCol="0">
            <a:spAutoFit/>
          </a:bodyPr>
          <a:lstStyle>
            <a:defPPr>
              <a:defRPr lang="zh-CN"/>
            </a:defPPr>
            <a:lvl1pPr algn="ctr">
              <a:defRPr sz="1400">
                <a:solidFill>
                  <a:srgbClr val="C00000"/>
                </a:solidFill>
                <a:latin typeface="微软雅黑" panose="020B0503020204020204" pitchFamily="34" charset="-122"/>
                <a:ea typeface="微软雅黑" panose="020B0503020204020204" pitchFamily="34" charset="-122"/>
              </a:defRPr>
            </a:lvl1pPr>
          </a:lstStyle>
          <a:p>
            <a:pPr algn="l"/>
            <a:r>
              <a:rPr lang="en-US" altLang="zh-CN" dirty="0"/>
              <a:t>Experimental results and discussion</a:t>
            </a:r>
            <a:endParaRPr lang="en-US" altLang="zh-CN" dirty="0"/>
          </a:p>
          <a:p>
            <a:pPr algn="ctr"/>
            <a:r>
              <a:rPr lang="en-US" altLang="zh-CN" dirty="0"/>
              <a:t>/</a:t>
            </a:r>
            <a:r>
              <a:rPr lang="en-US" altLang="zh-CN" dirty="0"/>
              <a:t>highlights</a:t>
            </a:r>
            <a:endParaRPr lang="en-US" altLang="zh-CN" dirty="0"/>
          </a:p>
        </p:txBody>
      </p:sp>
      <p:sp>
        <p:nvSpPr>
          <p:cNvPr id="153" name="TextBox 152"/>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5" name="TextBox 101"/>
          <p:cNvSpPr txBox="1"/>
          <p:nvPr>
            <p:custDataLst>
              <p:tags r:id="rId31"/>
            </p:custDataLst>
          </p:nvPr>
        </p:nvSpPr>
        <p:spPr>
          <a:xfrm>
            <a:off x="307669" y="1351262"/>
            <a:ext cx="2472055" cy="306705"/>
          </a:xfrm>
          <a:prstGeom prst="rect">
            <a:avLst/>
          </a:prstGeom>
          <a:noFill/>
        </p:spPr>
        <p:txBody>
          <a:bodyPr wrap="none" rtlCol="0">
            <a:spAutoFit/>
          </a:bodyPr>
          <a:lstStyle>
            <a:defPPr>
              <a:defRPr lang="zh-CN"/>
            </a:defPPr>
            <a:lvl1pPr algn="ctr">
              <a:defRPr sz="1400">
                <a:solidFill>
                  <a:srgbClr val="C00000"/>
                </a:solidFill>
                <a:latin typeface="微软雅黑" panose="020B0503020204020204" pitchFamily="34" charset="-122"/>
                <a:ea typeface="微软雅黑" panose="020B0503020204020204" pitchFamily="34" charset="-122"/>
              </a:defRPr>
            </a:lvl1pPr>
          </a:lstStyle>
          <a:p>
            <a:pPr algn="ctr"/>
            <a:r>
              <a:rPr lang="en-US" altLang="zh-CN" dirty="0"/>
              <a:t>Significance of The Subject</a:t>
            </a:r>
            <a:endParaRPr lang="en-US" altLang="zh-CN" dirty="0"/>
          </a:p>
        </p:txBody>
      </p:sp>
    </p:spTree>
    <p:custDataLst>
      <p:tags r:id="rId32"/>
    </p:custDataLst>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p:spPr>
        <p:style>
          <a:lnRef idx="2">
            <a:prstClr val="black"/>
          </a:lnRef>
          <a:fillRef idx="0">
            <a:prstClr val="black"/>
          </a:fillRef>
          <a:effectRef idx="1">
            <a:prstClr val="black"/>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38785" y="2599690"/>
            <a:ext cx="3154680" cy="306705"/>
          </a:xfrm>
          <a:prstGeom prst="rect">
            <a:avLst/>
          </a:prstGeom>
          <a:noFill/>
          <a:ln>
            <a:noFill/>
          </a:ln>
        </p:spPr>
        <p:txBody>
          <a:bodyPr wrap="square" rtlCol="0" anchor="t">
            <a:spAutoFit/>
            <a:scene3d>
              <a:camera prst="orthographicFront"/>
              <a:lightRig rig="threePt" dir="t"/>
            </a:scene3d>
          </a:bodyPr>
          <a:lstStyle/>
          <a:p>
            <a:pPr algn="l"/>
            <a:r>
              <a:rPr lang="en-US" altLang="zh-CN" sz="1400" dirty="0">
                <a:latin typeface="微软雅黑" panose="020B0503020204020204" pitchFamily="34" charset="-122"/>
                <a:ea typeface="微软雅黑" panose="020B0503020204020204" pitchFamily="34" charset="-122"/>
                <a:sym typeface="+mn-ea"/>
              </a:rPr>
              <a:t>Cu</a:t>
            </a:r>
            <a:r>
              <a:rPr lang="en-US" altLang="zh-CN" sz="1400" baseline="30000" dirty="0">
                <a:latin typeface="微软雅黑" panose="020B0503020204020204" pitchFamily="34" charset="-122"/>
                <a:ea typeface="微软雅黑" panose="020B0503020204020204" pitchFamily="34" charset="-122"/>
                <a:sym typeface="+mn-ea"/>
              </a:rPr>
              <a:t>2+</a:t>
            </a:r>
            <a:r>
              <a:rPr lang="en-US" altLang="zh-CN" sz="1400" dirty="0">
                <a:latin typeface="微软雅黑" panose="020B0503020204020204" pitchFamily="34" charset="-122"/>
                <a:ea typeface="微软雅黑" panose="020B0503020204020204" pitchFamily="34" charset="-122"/>
                <a:sym typeface="+mn-ea"/>
              </a:rPr>
              <a:t>+ Y</a:t>
            </a:r>
            <a:r>
              <a:rPr lang="en-US" altLang="zh-CN" sz="1400" baseline="30000" dirty="0">
                <a:latin typeface="微软雅黑" panose="020B0503020204020204" pitchFamily="34" charset="-122"/>
                <a:ea typeface="微软雅黑" panose="020B0503020204020204" pitchFamily="34" charset="-122"/>
                <a:sym typeface="+mn-ea"/>
              </a:rPr>
              <a:t> 4-</a:t>
            </a:r>
            <a:r>
              <a:rPr lang="en-US" altLang="zh-CN" sz="1400" dirty="0">
                <a:latin typeface="微软雅黑" panose="020B0503020204020204" pitchFamily="34" charset="-122"/>
                <a:ea typeface="微软雅黑" panose="020B0503020204020204" pitchFamily="34" charset="-122"/>
                <a:sym typeface="+mn-ea"/>
              </a:rPr>
              <a:t>══[</a:t>
            </a:r>
            <a:r>
              <a:rPr lang="en-US" altLang="zh-CN" sz="1400" dirty="0" err="1">
                <a:latin typeface="微软雅黑" panose="020B0503020204020204" pitchFamily="34" charset="-122"/>
                <a:ea typeface="微软雅黑" panose="020B0503020204020204" pitchFamily="34" charset="-122"/>
                <a:sym typeface="+mn-ea"/>
              </a:rPr>
              <a:t>CuY</a:t>
            </a:r>
            <a:r>
              <a:rPr lang="en-US" altLang="zh-CN" sz="1400" dirty="0">
                <a:latin typeface="微软雅黑" panose="020B0503020204020204" pitchFamily="34" charset="-122"/>
                <a:ea typeface="微软雅黑" panose="020B0503020204020204" pitchFamily="34" charset="-122"/>
                <a:sym typeface="+mn-ea"/>
              </a:rPr>
              <a:t> ]</a:t>
            </a:r>
            <a:r>
              <a:rPr lang="en-US" altLang="zh-CN" sz="1400" baseline="30000" dirty="0">
                <a:latin typeface="微软雅黑" panose="020B0503020204020204" pitchFamily="34" charset="-122"/>
                <a:ea typeface="微软雅黑" panose="020B0503020204020204" pitchFamily="34" charset="-122"/>
                <a:sym typeface="+mn-ea"/>
              </a:rPr>
              <a:t>2-</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nvSpPr>
        <p:spPr>
          <a:xfrm>
            <a:off x="593357" y="839470"/>
            <a:ext cx="2997937" cy="338554"/>
          </a:xfrm>
          <a:prstGeom prst="rect">
            <a:avLst/>
          </a:prstGeom>
          <a:noFill/>
          <a:ln>
            <a:noFill/>
          </a:ln>
        </p:spPr>
        <p:txBody>
          <a:bodyPr wrap="none" rtlCol="0" anchor="t">
            <a:spAutoFit/>
            <a:scene3d>
              <a:camera prst="orthographicFront"/>
              <a:lightRig rig="threePt" dir="t"/>
            </a:scene3d>
          </a:bodyPr>
          <a:lstStyle/>
          <a:p>
            <a:pPr algn="ctr"/>
            <a:r>
              <a:rPr lang="en-US" altLang="zh-CN"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Na</a:t>
            </a:r>
            <a:r>
              <a:rPr lang="en-US" altLang="zh-CN" sz="1600" b="1" baseline="-25000" dirty="0">
                <a:solidFill>
                  <a:schemeClr val="accent1"/>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S</a:t>
            </a:r>
            <a:r>
              <a:rPr lang="en-US" altLang="zh-CN" sz="1600" b="1" baseline="-25000" dirty="0">
                <a:solidFill>
                  <a:schemeClr val="accent1"/>
                </a:solidFill>
                <a:uFillTx/>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O</a:t>
            </a:r>
            <a:r>
              <a:rPr lang="en-US" altLang="zh-CN" sz="1600" b="1" baseline="-25000" dirty="0">
                <a:solidFill>
                  <a:schemeClr val="accent1"/>
                </a:solidFill>
                <a:uFillTx/>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溶液滴定饱和溶液</a:t>
            </a:r>
            <a:endParaRPr lang="zh-CN" altLang="en-US" sz="1600"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7" name="图片 16"/>
          <p:cNvPicPr>
            <a:picLocks noChangeAspect="1"/>
          </p:cNvPicPr>
          <p:nvPr/>
        </p:nvPicPr>
        <p:blipFill>
          <a:blip r:embed="rId1"/>
          <a:stretch>
            <a:fillRect/>
          </a:stretch>
        </p:blipFill>
        <p:spPr>
          <a:xfrm>
            <a:off x="438785" y="1224280"/>
            <a:ext cx="1648460" cy="1236345"/>
          </a:xfrm>
          <a:prstGeom prst="rect">
            <a:avLst/>
          </a:prstGeom>
          <a:effectLst>
            <a:outerShdw blurRad="50800" dist="38100" dir="2700000" algn="tl" rotWithShape="0">
              <a:prstClr val="black">
                <a:alpha val="40000"/>
              </a:prstClr>
            </a:outerShdw>
          </a:effectLst>
        </p:spPr>
      </p:pic>
      <p:pic>
        <p:nvPicPr>
          <p:cNvPr id="20" name="图片 19"/>
          <p:cNvPicPr>
            <a:picLocks noChangeAspect="1"/>
          </p:cNvPicPr>
          <p:nvPr/>
        </p:nvPicPr>
        <p:blipFill>
          <a:blip r:embed="rId2"/>
          <a:stretch>
            <a:fillRect/>
          </a:stretch>
        </p:blipFill>
        <p:spPr>
          <a:xfrm>
            <a:off x="2478405" y="1224280"/>
            <a:ext cx="1651635" cy="1238250"/>
          </a:xfrm>
          <a:prstGeom prst="rect">
            <a:avLst/>
          </a:prstGeom>
          <a:effectLst>
            <a:outerShdw blurRad="50800" dist="38100" dir="2700000" algn="tl" rotWithShape="0">
              <a:prstClr val="black">
                <a:alpha val="40000"/>
              </a:prstClr>
            </a:outerShdw>
          </a:effectLst>
        </p:spPr>
      </p:pic>
      <p:sp>
        <p:nvSpPr>
          <p:cNvPr id="22" name="矩形 21"/>
          <p:cNvSpPr/>
          <p:nvPr/>
        </p:nvSpPr>
        <p:spPr>
          <a:xfrm>
            <a:off x="437515" y="4441190"/>
            <a:ext cx="3842385" cy="306705"/>
          </a:xfrm>
          <a:prstGeom prst="rect">
            <a:avLst/>
          </a:prstGeom>
          <a:noFill/>
          <a:ln>
            <a:noFill/>
          </a:ln>
        </p:spPr>
        <p:txBody>
          <a:bodyPr wrap="square" rtlCol="0" anchor="t">
            <a:spAutoFit/>
            <a:scene3d>
              <a:camera prst="orthographicFront"/>
              <a:lightRig rig="threePt" dir="t"/>
            </a:scene3d>
          </a:bodyPr>
          <a:lstStyle/>
          <a:p>
            <a:pPr algn="l"/>
            <a:r>
              <a:rPr lang="en-US" altLang="zh-CN" sz="1400" dirty="0">
                <a:latin typeface="微软雅黑" panose="020B0503020204020204" pitchFamily="34" charset="-122"/>
                <a:ea typeface="微软雅黑" panose="020B0503020204020204" pitchFamily="34" charset="-122"/>
                <a:sym typeface="+mn-ea"/>
              </a:rPr>
              <a:t>I</a:t>
            </a:r>
            <a:r>
              <a:rPr lang="en-US" altLang="zh-CN" sz="1400" baseline="-25000" dirty="0">
                <a:latin typeface="微软雅黑" panose="020B0503020204020204" pitchFamily="34" charset="-122"/>
                <a:ea typeface="微软雅黑" panose="020B0503020204020204" pitchFamily="34" charset="-122"/>
                <a:sym typeface="+mn-ea"/>
              </a:rPr>
              <a:t>2 </a:t>
            </a:r>
            <a:r>
              <a:rPr lang="en-US" altLang="zh-CN" sz="1400" dirty="0">
                <a:latin typeface="微软雅黑" panose="020B0503020204020204" pitchFamily="34" charset="-122"/>
                <a:ea typeface="微软雅黑" panose="020B0503020204020204" pitchFamily="34" charset="-122"/>
                <a:sym typeface="+mn-ea"/>
              </a:rPr>
              <a:t>+ 2S</a:t>
            </a:r>
            <a:r>
              <a:rPr lang="en-US" altLang="zh-CN" sz="1400" baseline="-25000" dirty="0">
                <a:latin typeface="微软雅黑" panose="020B0503020204020204" pitchFamily="34" charset="-122"/>
                <a:ea typeface="微软雅黑" panose="020B0503020204020204" pitchFamily="34" charset="-122"/>
                <a:sym typeface="+mn-ea"/>
              </a:rPr>
              <a:t>2</a:t>
            </a:r>
            <a:r>
              <a:rPr lang="en-US" altLang="zh-CN" sz="1400" dirty="0">
                <a:latin typeface="微软雅黑" panose="020B0503020204020204" pitchFamily="34" charset="-122"/>
                <a:ea typeface="微软雅黑" panose="020B0503020204020204" pitchFamily="34" charset="-122"/>
                <a:sym typeface="+mn-ea"/>
              </a:rPr>
              <a:t>O</a:t>
            </a:r>
            <a:r>
              <a:rPr lang="en-US" altLang="zh-CN" sz="1400" baseline="-25000" dirty="0">
                <a:latin typeface="微软雅黑" panose="020B0503020204020204" pitchFamily="34" charset="-122"/>
                <a:ea typeface="微软雅黑" panose="020B0503020204020204" pitchFamily="34" charset="-122"/>
                <a:sym typeface="+mn-ea"/>
              </a:rPr>
              <a:t>3 </a:t>
            </a:r>
            <a:r>
              <a:rPr lang="en-US" altLang="zh-CN" sz="1400" baseline="30000" dirty="0">
                <a:latin typeface="微软雅黑" panose="020B0503020204020204" pitchFamily="34" charset="-122"/>
                <a:ea typeface="微软雅黑" panose="020B0503020204020204" pitchFamily="34" charset="-122"/>
                <a:sym typeface="+mn-ea"/>
              </a:rPr>
              <a:t>2 -</a:t>
            </a:r>
            <a:r>
              <a:rPr lang="en-US" altLang="zh-CN" sz="1400" dirty="0">
                <a:latin typeface="微软雅黑" panose="020B0503020204020204" pitchFamily="34" charset="-122"/>
                <a:ea typeface="微软雅黑" panose="020B0503020204020204" pitchFamily="34" charset="-122"/>
                <a:sym typeface="+mn-ea"/>
              </a:rPr>
              <a:t>══ S</a:t>
            </a:r>
            <a:r>
              <a:rPr lang="en-US" altLang="zh-CN" sz="1400" baseline="-25000" dirty="0">
                <a:latin typeface="微软雅黑" panose="020B0503020204020204" pitchFamily="34" charset="-122"/>
                <a:ea typeface="微软雅黑" panose="020B0503020204020204" pitchFamily="34" charset="-122"/>
                <a:sym typeface="+mn-ea"/>
              </a:rPr>
              <a:t>4</a:t>
            </a:r>
            <a:r>
              <a:rPr lang="en-US" altLang="zh-CN" sz="1400" dirty="0">
                <a:latin typeface="微软雅黑" panose="020B0503020204020204" pitchFamily="34" charset="-122"/>
                <a:ea typeface="微软雅黑" panose="020B0503020204020204" pitchFamily="34" charset="-122"/>
                <a:sym typeface="+mn-ea"/>
              </a:rPr>
              <a:t>O</a:t>
            </a:r>
            <a:r>
              <a:rPr lang="en-US" altLang="zh-CN" sz="1400" baseline="-25000" dirty="0">
                <a:latin typeface="微软雅黑" panose="020B0503020204020204" pitchFamily="34" charset="-122"/>
                <a:ea typeface="微软雅黑" panose="020B0503020204020204" pitchFamily="34" charset="-122"/>
                <a:sym typeface="+mn-ea"/>
              </a:rPr>
              <a:t>6</a:t>
            </a:r>
            <a:r>
              <a:rPr lang="en-US" altLang="zh-CN" sz="1400" baseline="30000" dirty="0">
                <a:latin typeface="微软雅黑" panose="020B0503020204020204" pitchFamily="34" charset="-122"/>
                <a:ea typeface="微软雅黑" panose="020B0503020204020204" pitchFamily="34" charset="-122"/>
                <a:sym typeface="+mn-ea"/>
              </a:rPr>
              <a:t>2 - </a:t>
            </a:r>
            <a:r>
              <a:rPr lang="en-US" altLang="zh-CN" sz="1400" dirty="0">
                <a:latin typeface="微软雅黑" panose="020B0503020204020204" pitchFamily="34" charset="-122"/>
                <a:ea typeface="微软雅黑" panose="020B0503020204020204" pitchFamily="34" charset="-122"/>
                <a:sym typeface="+mn-ea"/>
              </a:rPr>
              <a:t>+ 2I</a:t>
            </a:r>
            <a:r>
              <a:rPr lang="en-US" altLang="zh-CN" sz="1400" baseline="30000" dirty="0">
                <a:latin typeface="微软雅黑" panose="020B0503020204020204" pitchFamily="34" charset="-122"/>
                <a:ea typeface="微软雅黑" panose="020B0503020204020204" pitchFamily="34" charset="-122"/>
                <a:sym typeface="+mn-ea"/>
              </a:rPr>
              <a:t> –</a:t>
            </a:r>
            <a:endParaRPr lang="zh-CN" altLang="en-US" sz="14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9" name="图片 28"/>
          <p:cNvPicPr>
            <a:picLocks noChangeAspect="1"/>
          </p:cNvPicPr>
          <p:nvPr/>
        </p:nvPicPr>
        <p:blipFill>
          <a:blip r:embed="rId3"/>
          <a:stretch>
            <a:fillRect/>
          </a:stretch>
        </p:blipFill>
        <p:spPr>
          <a:xfrm>
            <a:off x="2478405" y="2994660"/>
            <a:ext cx="1716405" cy="1256030"/>
          </a:xfrm>
          <a:prstGeom prst="rect">
            <a:avLst/>
          </a:prstGeom>
          <a:effectLst>
            <a:outerShdw blurRad="50800" dist="38100" dir="2700000" algn="tl" rotWithShape="0">
              <a:prstClr val="black">
                <a:alpha val="40000"/>
              </a:prstClr>
            </a:outerShdw>
          </a:effectLst>
        </p:spPr>
      </p:pic>
      <p:pic>
        <p:nvPicPr>
          <p:cNvPr id="31" name="图片 30"/>
          <p:cNvPicPr>
            <a:picLocks noChangeAspect="1"/>
          </p:cNvPicPr>
          <p:nvPr/>
        </p:nvPicPr>
        <p:blipFill>
          <a:blip r:embed="rId4"/>
          <a:stretch>
            <a:fillRect/>
          </a:stretch>
        </p:blipFill>
        <p:spPr>
          <a:xfrm>
            <a:off x="438150" y="2995295"/>
            <a:ext cx="1715135" cy="1255395"/>
          </a:xfrm>
          <a:prstGeom prst="rect">
            <a:avLst/>
          </a:prstGeom>
          <a:effectLst>
            <a:outerShdw blurRad="50800" dist="38100" dir="2700000" algn="tl" rotWithShape="0">
              <a:prstClr val="black">
                <a:alpha val="40000"/>
              </a:prstClr>
            </a:outerShdw>
          </a:effectLst>
        </p:spPr>
      </p:pic>
      <p:sp>
        <p:nvSpPr>
          <p:cNvPr id="4" name="文本框 3"/>
          <p:cNvSpPr txBox="1"/>
          <p:nvPr/>
        </p:nvSpPr>
        <p:spPr>
          <a:xfrm>
            <a:off x="438785" y="2229485"/>
            <a:ext cx="896399" cy="230832"/>
          </a:xfrm>
          <a:prstGeom prst="rect">
            <a:avLst/>
          </a:prstGeom>
          <a:noFill/>
        </p:spPr>
        <p:txBody>
          <a:bodyPr wrap="none" rtlCol="0" anchor="t">
            <a:spAutoFit/>
          </a:bodyPr>
          <a:lstStyle/>
          <a:p>
            <a:r>
              <a:rPr lang="zh-CN" altLang="en-US" sz="900" dirty="0">
                <a:latin typeface="微软雅黑" panose="020B0503020204020204" pitchFamily="34" charset="-122"/>
                <a:ea typeface="微软雅黑" panose="020B0503020204020204" pitchFamily="34" charset="-122"/>
              </a:rPr>
              <a:t>Ⅰ、络合</a:t>
            </a:r>
            <a:r>
              <a:rPr lang="en-US" altLang="zh-CN" sz="900" dirty="0">
                <a:latin typeface="微软雅黑" panose="020B0503020204020204" pitchFamily="34" charset="-122"/>
                <a:ea typeface="微软雅黑" panose="020B0503020204020204" pitchFamily="34" charset="-122"/>
              </a:rPr>
              <a:t>Cu</a:t>
            </a:r>
            <a:r>
              <a:rPr lang="en-US" altLang="zh-CN" sz="900" baseline="30000" dirty="0">
                <a:solidFill>
                  <a:schemeClr val="tx1"/>
                </a:solidFill>
                <a:uFillTx/>
                <a:latin typeface="微软雅黑" panose="020B0503020204020204" pitchFamily="34" charset="-122"/>
                <a:ea typeface="微软雅黑" panose="020B0503020204020204" pitchFamily="34" charset="-122"/>
              </a:rPr>
              <a:t>2+</a:t>
            </a:r>
            <a:endParaRPr lang="en-US" altLang="zh-CN" sz="900" baseline="30000" dirty="0">
              <a:solidFill>
                <a:schemeClr val="tx1"/>
              </a:solidFill>
              <a:uFillTx/>
              <a:latin typeface="微软雅黑" panose="020B0503020204020204" pitchFamily="34" charset="-122"/>
              <a:ea typeface="微软雅黑" panose="020B0503020204020204" pitchFamily="34" charset="-122"/>
            </a:endParaRPr>
          </a:p>
        </p:txBody>
      </p:sp>
      <p:sp>
        <p:nvSpPr>
          <p:cNvPr id="5" name="文本框 4"/>
          <p:cNvSpPr txBox="1"/>
          <p:nvPr/>
        </p:nvSpPr>
        <p:spPr>
          <a:xfrm>
            <a:off x="2478405" y="2231390"/>
            <a:ext cx="724878" cy="230832"/>
          </a:xfrm>
          <a:prstGeom prst="rect">
            <a:avLst/>
          </a:prstGeom>
          <a:noFill/>
        </p:spPr>
        <p:txBody>
          <a:bodyPr wrap="none" rtlCol="0" anchor="t">
            <a:spAutoFit/>
          </a:bodyPr>
          <a:lstStyle/>
          <a:p>
            <a:r>
              <a:rPr lang="zh-CN" altLang="en-US" sz="900" dirty="0">
                <a:latin typeface="微软雅黑" panose="020B0503020204020204" pitchFamily="34" charset="-122"/>
                <a:ea typeface="微软雅黑" panose="020B0503020204020204" pitchFamily="34" charset="-122"/>
              </a:rPr>
              <a:t>Ⅱ、生成</a:t>
            </a:r>
            <a:r>
              <a:rPr lang="en-US" altLang="zh-CN" sz="900" dirty="0">
                <a:latin typeface="微软雅黑" panose="020B0503020204020204" pitchFamily="34" charset="-122"/>
                <a:ea typeface="微软雅黑" panose="020B0503020204020204" pitchFamily="34" charset="-122"/>
              </a:rPr>
              <a:t>I</a:t>
            </a:r>
            <a:r>
              <a:rPr lang="en-US" altLang="zh-CN" sz="900" baseline="-25000" dirty="0">
                <a:solidFill>
                  <a:schemeClr val="tx1"/>
                </a:solidFill>
                <a:uFillTx/>
                <a:latin typeface="微软雅黑" panose="020B0503020204020204" pitchFamily="34" charset="-122"/>
                <a:ea typeface="微软雅黑" panose="020B0503020204020204" pitchFamily="34" charset="-122"/>
              </a:rPr>
              <a:t>2</a:t>
            </a:r>
            <a:endParaRPr lang="en-US" altLang="zh-CN" sz="900" baseline="-25000" dirty="0">
              <a:solidFill>
                <a:schemeClr val="tx1"/>
              </a:solidFill>
              <a:uFillTx/>
              <a:latin typeface="微软雅黑" panose="020B0503020204020204" pitchFamily="34" charset="-122"/>
              <a:ea typeface="微软雅黑" panose="020B0503020204020204" pitchFamily="34" charset="-122"/>
            </a:endParaRPr>
          </a:p>
        </p:txBody>
      </p:sp>
      <p:sp>
        <p:nvSpPr>
          <p:cNvPr id="6" name="文本框 5"/>
          <p:cNvSpPr txBox="1"/>
          <p:nvPr/>
        </p:nvSpPr>
        <p:spPr>
          <a:xfrm>
            <a:off x="437515" y="4030345"/>
            <a:ext cx="992579" cy="230832"/>
          </a:xfrm>
          <a:prstGeom prst="rect">
            <a:avLst/>
          </a:prstGeom>
          <a:noFill/>
        </p:spPr>
        <p:txBody>
          <a:bodyPr wrap="none" rtlCol="0" anchor="t">
            <a:spAutoFit/>
          </a:bodyPr>
          <a:lstStyle/>
          <a:p>
            <a:r>
              <a:rPr lang="zh-CN" altLang="en-US" sz="900" dirty="0">
                <a:latin typeface="微软雅黑" panose="020B0503020204020204" pitchFamily="34" charset="-122"/>
                <a:ea typeface="微软雅黑" panose="020B0503020204020204" pitchFamily="34" charset="-122"/>
              </a:rPr>
              <a:t>Ⅲ、加入淀粉前</a:t>
            </a:r>
            <a:endParaRPr lang="zh-CN" altLang="en-US" sz="9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477770" y="4019550"/>
            <a:ext cx="910827" cy="230832"/>
          </a:xfrm>
          <a:prstGeom prst="rect">
            <a:avLst/>
          </a:prstGeom>
          <a:noFill/>
        </p:spPr>
        <p:txBody>
          <a:bodyPr wrap="none" rtlCol="0" anchor="t">
            <a:spAutoFit/>
          </a:bodyPr>
          <a:lstStyle/>
          <a:p>
            <a:r>
              <a:rPr lang="zh-CN" altLang="en-US" sz="900" dirty="0">
                <a:latin typeface="微软雅黑" panose="020B0503020204020204" pitchFamily="34" charset="-122"/>
                <a:ea typeface="微软雅黑" panose="020B0503020204020204" pitchFamily="34" charset="-122"/>
              </a:rPr>
              <a:t>Ⅳ、</a:t>
            </a:r>
            <a:r>
              <a:rPr lang="en-US" altLang="zh-CN" sz="900" dirty="0">
                <a:latin typeface="微软雅黑" panose="020B0503020204020204" pitchFamily="34" charset="-122"/>
                <a:ea typeface="微软雅黑" panose="020B0503020204020204" pitchFamily="34" charset="-122"/>
              </a:rPr>
              <a:t> </a:t>
            </a:r>
            <a:r>
              <a:rPr lang="zh-CN" altLang="en-US" sz="900" dirty="0">
                <a:latin typeface="微软雅黑" panose="020B0503020204020204" pitchFamily="34" charset="-122"/>
                <a:ea typeface="微软雅黑" panose="020B0503020204020204" pitchFamily="34" charset="-122"/>
              </a:rPr>
              <a:t>滴定完成</a:t>
            </a:r>
            <a:endParaRPr lang="zh-CN" altLang="en-US" sz="900" dirty="0">
              <a:latin typeface="微软雅黑" panose="020B0503020204020204" pitchFamily="34" charset="-122"/>
              <a:ea typeface="微软雅黑" panose="020B0503020204020204" pitchFamily="34" charset="-122"/>
            </a:endParaRPr>
          </a:p>
        </p:txBody>
      </p:sp>
      <p:cxnSp>
        <p:nvCxnSpPr>
          <p:cNvPr id="2" name="直接连接符 1"/>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882650" y="179705"/>
            <a:ext cx="1595755" cy="398780"/>
          </a:xfrm>
          <a:prstGeom prst="rect">
            <a:avLst/>
          </a:prstGeom>
          <a:noFill/>
        </p:spPr>
        <p:txBody>
          <a:bodyPr wrap="square" rtlCol="0">
            <a:spAutoFit/>
            <a:scene3d>
              <a:camera prst="orthographicFront"/>
              <a:lightRig rig="threePt" dir="t"/>
            </a:scene3d>
          </a:bodyPr>
          <a:lstStyle/>
          <a:p>
            <a:r>
              <a:rPr lang="zh-CN" altLang="en-US" sz="2000" b="1" spc="300" dirty="0">
                <a:latin typeface="微软雅黑" panose="020B0503020204020204" pitchFamily="34" charset="-122"/>
                <a:ea typeface="微软雅黑" panose="020B0503020204020204" pitchFamily="34" charset="-122"/>
              </a:rPr>
              <a:t>实验步骤</a:t>
            </a:r>
            <a:r>
              <a:rPr lang="en-US" altLang="zh-CN" sz="2000" b="1" spc="300" dirty="0">
                <a:latin typeface="微软雅黑" panose="020B0503020204020204" pitchFamily="34" charset="-122"/>
                <a:ea typeface="微软雅黑" panose="020B0503020204020204" pitchFamily="34" charset="-122"/>
              </a:rPr>
              <a:t>3</a:t>
            </a:r>
            <a:endParaRPr lang="en-US" altLang="zh-CN" sz="2000" b="1" spc="300" dirty="0">
              <a:latin typeface="微软雅黑" panose="020B0503020204020204" pitchFamily="34" charset="-122"/>
              <a:ea typeface="微软雅黑" panose="020B0503020204020204" pitchFamily="34" charset="-122"/>
            </a:endParaRPr>
          </a:p>
        </p:txBody>
      </p:sp>
      <p:sp>
        <p:nvSpPr>
          <p:cNvPr id="12" name="TextBox 60"/>
          <p:cNvSpPr txBox="1"/>
          <p:nvPr/>
        </p:nvSpPr>
        <p:spPr>
          <a:xfrm>
            <a:off x="2634615" y="240030"/>
            <a:ext cx="6238239" cy="27686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lumMod val="85000"/>
                    <a:lumOff val="15000"/>
                  </a:schemeClr>
                </a:solidFill>
                <a:cs typeface="微软雅黑" panose="020B0503020204020204" pitchFamily="34" charset="-122"/>
                <a:sym typeface="+mn-ea"/>
              </a:rPr>
              <a:t>碘量法滴定</a:t>
            </a:r>
            <a:r>
              <a:rPr lang="en-US" altLang="zh-CN" sz="1800" dirty="0">
                <a:solidFill>
                  <a:schemeClr val="tx1">
                    <a:lumMod val="85000"/>
                    <a:lumOff val="15000"/>
                  </a:schemeClr>
                </a:solidFill>
                <a:cs typeface="微软雅黑" panose="020B0503020204020204" pitchFamily="34" charset="-122"/>
                <a:sym typeface="+mn-ea"/>
              </a:rPr>
              <a:t>IO</a:t>
            </a:r>
            <a:r>
              <a:rPr lang="en-US" altLang="zh-CN" sz="1800" baseline="-25000" dirty="0">
                <a:solidFill>
                  <a:schemeClr val="tx1">
                    <a:lumMod val="85000"/>
                    <a:lumOff val="15000"/>
                  </a:schemeClr>
                </a:solidFill>
                <a:uFillTx/>
                <a:cs typeface="微软雅黑" panose="020B0503020204020204" pitchFamily="34" charset="-122"/>
                <a:sym typeface="+mn-ea"/>
              </a:rPr>
              <a:t>3</a:t>
            </a:r>
            <a:r>
              <a:rPr lang="en-US" altLang="zh-CN" sz="1800" baseline="30000" dirty="0">
                <a:solidFill>
                  <a:schemeClr val="tx1">
                    <a:lumMod val="85000"/>
                    <a:lumOff val="15000"/>
                  </a:schemeClr>
                </a:solidFill>
                <a:uFillTx/>
                <a:cs typeface="微软雅黑" panose="020B0503020204020204" pitchFamily="34" charset="-122"/>
                <a:sym typeface="+mn-ea"/>
              </a:rPr>
              <a:t>- </a:t>
            </a:r>
            <a:r>
              <a:rPr lang="zh-CN" altLang="en-US" sz="1800" dirty="0">
                <a:solidFill>
                  <a:schemeClr val="tx1">
                    <a:lumMod val="85000"/>
                    <a:lumOff val="15000"/>
                  </a:schemeClr>
                </a:solidFill>
                <a:cs typeface="微软雅黑" panose="020B0503020204020204" pitchFamily="34" charset="-122"/>
                <a:sym typeface="+mn-ea"/>
              </a:rPr>
              <a:t>浓度</a:t>
            </a:r>
            <a:endParaRPr lang="zh-CN" altLang="en-US" sz="1800" dirty="0">
              <a:solidFill>
                <a:schemeClr val="tx1"/>
              </a:solidFill>
              <a:effectLst>
                <a:outerShdw blurRad="38100" dist="19050" dir="2700000" algn="tl" rotWithShape="0">
                  <a:schemeClr val="dk1">
                    <a:alpha val="40000"/>
                  </a:schemeClr>
                </a:outerShdw>
              </a:effectLst>
              <a:cs typeface="微软雅黑" panose="020B0503020204020204" pitchFamily="34" charset="-122"/>
              <a:sym typeface="+mn-ea"/>
            </a:endParaRPr>
          </a:p>
        </p:txBody>
      </p:sp>
      <p:pic>
        <p:nvPicPr>
          <p:cNvPr id="11" name="图片 10"/>
          <p:cNvPicPr>
            <a:picLocks noChangeAspect="1"/>
          </p:cNvPicPr>
          <p:nvPr/>
        </p:nvPicPr>
        <p:blipFill>
          <a:blip r:embed="rId5"/>
          <a:stretch>
            <a:fillRect/>
          </a:stretch>
        </p:blipFill>
        <p:spPr>
          <a:xfrm>
            <a:off x="4346575" y="1177925"/>
            <a:ext cx="4651375" cy="3132455"/>
          </a:xfrm>
          <a:prstGeom prst="rect">
            <a:avLst/>
          </a:prstGeom>
        </p:spPr>
      </p:pic>
    </p:spTree>
    <p:custDataLst>
      <p:tags r:id="rId6"/>
    </p:custData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p:spPr>
        <p:style>
          <a:lnRef idx="2">
            <a:prstClr val="black"/>
          </a:lnRef>
          <a:fillRef idx="0">
            <a:prstClr val="black"/>
          </a:fillRef>
          <a:effectRef idx="1">
            <a:prstClr val="black"/>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连接符 27"/>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882650" y="179705"/>
            <a:ext cx="1595755" cy="398780"/>
          </a:xfrm>
          <a:prstGeom prst="rect">
            <a:avLst/>
          </a:prstGeom>
          <a:noFill/>
        </p:spPr>
        <p:txBody>
          <a:bodyPr wrap="square" rtlCol="0">
            <a:spAutoFit/>
            <a:scene3d>
              <a:camera prst="orthographicFront"/>
              <a:lightRig rig="threePt" dir="t"/>
            </a:scene3d>
          </a:bodyPr>
          <a:lstStyle/>
          <a:p>
            <a:r>
              <a:rPr lang="zh-CN" altLang="en-US" sz="2000" b="1" spc="300" dirty="0">
                <a:latin typeface="微软雅黑" panose="020B0503020204020204" pitchFamily="34" charset="-122"/>
                <a:ea typeface="微软雅黑" panose="020B0503020204020204" pitchFamily="34" charset="-122"/>
              </a:rPr>
              <a:t>实验步骤</a:t>
            </a:r>
            <a:r>
              <a:rPr lang="en-US" altLang="zh-CN" sz="2000" b="1" spc="300" dirty="0">
                <a:latin typeface="微软雅黑" panose="020B0503020204020204" pitchFamily="34" charset="-122"/>
                <a:ea typeface="微软雅黑" panose="020B0503020204020204" pitchFamily="34" charset="-122"/>
              </a:rPr>
              <a:t>4</a:t>
            </a:r>
            <a:endParaRPr lang="en-US" altLang="zh-CN" sz="2000" b="1" spc="300" dirty="0">
              <a:latin typeface="微软雅黑" panose="020B0503020204020204" pitchFamily="34" charset="-122"/>
              <a:ea typeface="微软雅黑" panose="020B0503020204020204" pitchFamily="34" charset="-122"/>
            </a:endParaRPr>
          </a:p>
        </p:txBody>
      </p:sp>
      <p:sp>
        <p:nvSpPr>
          <p:cNvPr id="13" name="TextBox 60"/>
          <p:cNvSpPr txBox="1"/>
          <p:nvPr/>
        </p:nvSpPr>
        <p:spPr>
          <a:xfrm>
            <a:off x="2634615" y="240030"/>
            <a:ext cx="6238239" cy="27686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solidFill>
                <a:cs typeface="微软雅黑" panose="020B0503020204020204" pitchFamily="34" charset="-122"/>
                <a:sym typeface="+mn-ea"/>
              </a:rPr>
              <a:t>光电比色法测定</a:t>
            </a:r>
            <a:r>
              <a:rPr lang="en-US" altLang="zh-CN" sz="1800" dirty="0">
                <a:solidFill>
                  <a:schemeClr val="tx1"/>
                </a:solidFill>
                <a:cs typeface="微软雅黑" panose="020B0503020204020204" pitchFamily="34" charset="-122"/>
                <a:sym typeface="+mn-ea"/>
              </a:rPr>
              <a:t>Cu</a:t>
            </a:r>
            <a:r>
              <a:rPr lang="en-US" altLang="zh-CN" sz="1800" baseline="30000" dirty="0">
                <a:solidFill>
                  <a:schemeClr val="tx1"/>
                </a:solidFill>
                <a:cs typeface="微软雅黑" panose="020B0503020204020204" pitchFamily="34" charset="-122"/>
                <a:sym typeface="+mn-ea"/>
              </a:rPr>
              <a:t>2+</a:t>
            </a:r>
            <a:r>
              <a:rPr lang="zh-CN" altLang="en-US" sz="1800" dirty="0">
                <a:solidFill>
                  <a:schemeClr val="tx1"/>
                </a:solidFill>
                <a:cs typeface="微软雅黑" panose="020B0503020204020204" pitchFamily="34" charset="-122"/>
                <a:sym typeface="+mn-ea"/>
              </a:rPr>
              <a:t>的浓度</a:t>
            </a:r>
            <a:r>
              <a:rPr lang="en-US" altLang="zh-CN" sz="1800" dirty="0">
                <a:solidFill>
                  <a:schemeClr val="tx1"/>
                </a:solidFill>
                <a:cs typeface="微软雅黑" panose="020B0503020204020204" pitchFamily="34" charset="-122"/>
                <a:sym typeface="+mn-ea"/>
              </a:rPr>
              <a:t>——</a:t>
            </a:r>
            <a:r>
              <a:rPr lang="zh-CN" altLang="en-US" sz="1800" dirty="0">
                <a:solidFill>
                  <a:schemeClr val="tx1"/>
                </a:solidFill>
                <a:cs typeface="微软雅黑" panose="020B0503020204020204" pitchFamily="34" charset="-122"/>
                <a:sym typeface="+mn-ea"/>
              </a:rPr>
              <a:t>以氨水作为显色剂</a:t>
            </a:r>
            <a:endParaRPr lang="zh-CN" altLang="en-US" sz="1800" dirty="0">
              <a:solidFill>
                <a:schemeClr val="tx1"/>
              </a:solidFill>
              <a:cs typeface="微软雅黑" panose="020B0503020204020204" pitchFamily="34" charset="-122"/>
              <a:sym typeface="+mn-ea"/>
            </a:endParaRPr>
          </a:p>
        </p:txBody>
      </p:sp>
      <p:sp>
        <p:nvSpPr>
          <p:cNvPr id="14" name="文本框 13"/>
          <p:cNvSpPr txBox="1"/>
          <p:nvPr>
            <p:custDataLst>
              <p:tags r:id="rId1"/>
            </p:custDataLst>
          </p:nvPr>
        </p:nvSpPr>
        <p:spPr>
          <a:xfrm>
            <a:off x="2189856" y="4155363"/>
            <a:ext cx="2098675" cy="294005"/>
          </a:xfrm>
          <a:prstGeom prst="rect">
            <a:avLst/>
          </a:prstGeom>
          <a:noFill/>
        </p:spPr>
        <p:txBody>
          <a:bodyPr wrap="square" rtlCol="0">
            <a:spAutoFit/>
            <a:scene3d>
              <a:camera prst="orthographicFront"/>
              <a:lightRig rig="threePt" dir="t"/>
            </a:scene3d>
          </a:bodyPr>
          <a:lstStyle/>
          <a:p>
            <a:pPr>
              <a:lnSpc>
                <a:spcPct val="110000"/>
              </a:lnSpc>
            </a:pPr>
            <a:r>
              <a:rPr lang="zh-CN" altLang="en-US"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选用</a:t>
            </a:r>
            <a:r>
              <a:rPr lang="en-US" altLang="zh-CN"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600 nm</a:t>
            </a:r>
            <a:r>
              <a:rPr lang="zh-CN" altLang="en-US"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入射光波</a:t>
            </a:r>
            <a:endParaRPr lang="zh-CN" altLang="en-US" sz="12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242946" y="1501698"/>
            <a:ext cx="1604010" cy="1203960"/>
          </a:xfrm>
          <a:prstGeom prst="rect">
            <a:avLst/>
          </a:prstGeom>
          <a:effectLst>
            <a:outerShdw blurRad="50800" dist="38100" dir="2700000" algn="tl" rotWithShape="0">
              <a:prstClr val="black">
                <a:alpha val="40000"/>
              </a:prstClr>
            </a:outerShdw>
          </a:effectLst>
        </p:spPr>
      </p:pic>
      <p:pic>
        <p:nvPicPr>
          <p:cNvPr id="18" name="图片 17"/>
          <p:cNvPicPr>
            <a:picLocks noChangeAspect="1"/>
          </p:cNvPicPr>
          <p:nvPr/>
        </p:nvPicPr>
        <p:blipFill>
          <a:blip r:embed="rId3"/>
          <a:stretch>
            <a:fillRect/>
          </a:stretch>
        </p:blipFill>
        <p:spPr>
          <a:xfrm>
            <a:off x="2189856" y="1497253"/>
            <a:ext cx="2013585" cy="1209675"/>
          </a:xfrm>
          <a:prstGeom prst="rect">
            <a:avLst/>
          </a:prstGeom>
          <a:effectLst>
            <a:outerShdw blurRad="50800" dist="38100" dir="2700000" algn="tl" rotWithShape="0">
              <a:prstClr val="black">
                <a:alpha val="40000"/>
              </a:prstClr>
            </a:outerShdw>
          </a:effectLst>
        </p:spPr>
      </p:pic>
      <p:cxnSp>
        <p:nvCxnSpPr>
          <p:cNvPr id="21" name="直接箭头连接符 20"/>
          <p:cNvCxnSpPr/>
          <p:nvPr/>
        </p:nvCxnSpPr>
        <p:spPr>
          <a:xfrm>
            <a:off x="1789806" y="1219123"/>
            <a:ext cx="607060" cy="254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cxnSp>
        <p:nvCxnSpPr>
          <p:cNvPr id="26" name="直接箭头连接符 25"/>
          <p:cNvCxnSpPr/>
          <p:nvPr/>
        </p:nvCxnSpPr>
        <p:spPr>
          <a:xfrm>
            <a:off x="4253606" y="1219123"/>
            <a:ext cx="623570" cy="5080"/>
          </a:xfrm>
          <a:prstGeom prst="straightConnector1">
            <a:avLst/>
          </a:prstGeom>
          <a:ln>
            <a:tailEnd type="arrow" w="med" len="med"/>
          </a:ln>
        </p:spPr>
        <p:style>
          <a:lnRef idx="3">
            <a:schemeClr val="accent1"/>
          </a:lnRef>
          <a:fillRef idx="0">
            <a:srgbClr val="FFFFFF"/>
          </a:fillRef>
          <a:effectRef idx="0">
            <a:srgbClr val="FFFFFF"/>
          </a:effectRef>
          <a:fontRef idx="minor">
            <a:schemeClr val="tx1"/>
          </a:fontRef>
        </p:style>
      </p:cxnSp>
      <p:sp>
        <p:nvSpPr>
          <p:cNvPr id="27" name="矩形 26"/>
          <p:cNvSpPr/>
          <p:nvPr/>
        </p:nvSpPr>
        <p:spPr>
          <a:xfrm>
            <a:off x="157856" y="1010843"/>
            <a:ext cx="1402080" cy="337185"/>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none" rtlCol="0" anchor="t">
            <a:spAutoFit/>
            <a:scene3d>
              <a:camera prst="orthographicFront"/>
              <a:lightRig rig="threePt" dir="t"/>
            </a:scene3d>
          </a:bodyPr>
          <a:lstStyle/>
          <a:p>
            <a:pPr algn="ctr"/>
            <a:r>
              <a:rPr lang="zh-CN" altLang="en-US" sz="1600" b="1" dirty="0">
                <a:solidFill>
                  <a:srgbClr val="FF0000"/>
                </a:solidFill>
                <a:effectLst/>
                <a:latin typeface="微软雅黑" panose="020B0503020204020204" pitchFamily="34" charset="-122"/>
                <a:ea typeface="微软雅黑" panose="020B0503020204020204" pitchFamily="34" charset="-122"/>
              </a:rPr>
              <a:t>配置标准溶液</a:t>
            </a:r>
            <a:endParaRPr lang="zh-CN" altLang="en-US" sz="1600" b="1" dirty="0">
              <a:solidFill>
                <a:srgbClr val="FF0000"/>
              </a:solidFill>
              <a:effectLst/>
              <a:latin typeface="微软雅黑" panose="020B0503020204020204" pitchFamily="34" charset="-122"/>
              <a:ea typeface="微软雅黑" panose="020B0503020204020204" pitchFamily="34" charset="-122"/>
            </a:endParaRPr>
          </a:p>
        </p:txBody>
      </p:sp>
      <p:sp>
        <p:nvSpPr>
          <p:cNvPr id="30" name="矩形 29"/>
          <p:cNvSpPr/>
          <p:nvPr/>
        </p:nvSpPr>
        <p:spPr>
          <a:xfrm>
            <a:off x="2593716" y="1010843"/>
            <a:ext cx="1402080" cy="337185"/>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none" rtlCol="0" anchor="t">
            <a:spAutoFit/>
            <a:scene3d>
              <a:camera prst="orthographicFront"/>
              <a:lightRig rig="threePt" dir="t"/>
            </a:scene3d>
          </a:bodyPr>
          <a:lstStyle/>
          <a:p>
            <a:pPr algn="ctr"/>
            <a:r>
              <a:rPr lang="zh-CN" altLang="en-US" sz="1600" b="1" dirty="0">
                <a:solidFill>
                  <a:srgbClr val="FF0000"/>
                </a:solidFill>
                <a:effectLst/>
                <a:latin typeface="微软雅黑" panose="020B0503020204020204" pitchFamily="34" charset="-122"/>
                <a:ea typeface="微软雅黑" panose="020B0503020204020204" pitchFamily="34" charset="-122"/>
              </a:rPr>
              <a:t>绘制标准曲线</a:t>
            </a:r>
            <a:endParaRPr lang="zh-CN" altLang="en-US" sz="1600" b="1" dirty="0">
              <a:solidFill>
                <a:srgbClr val="FF0000"/>
              </a:solidFill>
              <a:effectLst/>
              <a:latin typeface="微软雅黑" panose="020B0503020204020204" pitchFamily="34" charset="-122"/>
              <a:ea typeface="微软雅黑" panose="020B0503020204020204" pitchFamily="34" charset="-122"/>
            </a:endParaRPr>
          </a:p>
        </p:txBody>
      </p:sp>
      <p:sp>
        <p:nvSpPr>
          <p:cNvPr id="33" name="矩形 32"/>
          <p:cNvSpPr/>
          <p:nvPr/>
        </p:nvSpPr>
        <p:spPr>
          <a:xfrm>
            <a:off x="5070216" y="1010843"/>
            <a:ext cx="3162300" cy="337185"/>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none" rtlCol="0" anchor="t">
            <a:spAutoFit/>
            <a:scene3d>
              <a:camera prst="orthographicFront"/>
              <a:lightRig rig="threePt" dir="t"/>
            </a:scene3d>
          </a:bodyPr>
          <a:lstStyle/>
          <a:p>
            <a:pPr algn="ctr"/>
            <a:r>
              <a:rPr lang="zh-CN" altLang="en-US" sz="1600" b="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测定饱和溶液</a:t>
            </a:r>
            <a:r>
              <a:rPr lang="en-US" altLang="zh-CN" sz="1600" b="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Cu</a:t>
            </a:r>
            <a:r>
              <a:rPr lang="en-US" altLang="zh-CN" sz="1600" b="1" baseline="40000">
                <a:solidFill>
                  <a:srgbClr val="FF0000"/>
                </a:solidFill>
                <a:effectLst/>
                <a:uFillTx/>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浓度、计算</a:t>
            </a:r>
            <a:r>
              <a:rPr lang="en-US" altLang="zh-CN" sz="1600" b="1">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sym typeface="+mn-ea"/>
              </a:rPr>
              <a:t>K</a:t>
            </a:r>
            <a:r>
              <a:rPr lang="en-US" altLang="zh-CN" sz="1600" b="1" baseline="-25000">
                <a:solidFill>
                  <a:srgbClr val="FF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rPr>
              <a:t>sp</a:t>
            </a:r>
            <a:endParaRPr lang="en-US" altLang="zh-CN" sz="1600" b="1" baseline="-25000">
              <a:solidFill>
                <a:srgbClr val="FF0000"/>
              </a:solidFill>
              <a:effectLst/>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4"/>
          <a:stretch>
            <a:fillRect/>
          </a:stretch>
        </p:blipFill>
        <p:spPr>
          <a:xfrm>
            <a:off x="2182236" y="2856153"/>
            <a:ext cx="2043430" cy="1185545"/>
          </a:xfrm>
          <a:prstGeom prst="rect">
            <a:avLst/>
          </a:prstGeom>
          <a:effectLst/>
        </p:spPr>
      </p:pic>
      <p:pic>
        <p:nvPicPr>
          <p:cNvPr id="4" name="图片 3"/>
          <p:cNvPicPr>
            <a:picLocks noChangeAspect="1"/>
          </p:cNvPicPr>
          <p:nvPr/>
        </p:nvPicPr>
        <p:blipFill>
          <a:blip r:embed="rId5"/>
          <a:stretch>
            <a:fillRect/>
          </a:stretch>
        </p:blipFill>
        <p:spPr>
          <a:xfrm>
            <a:off x="4414261" y="1501698"/>
            <a:ext cx="4580890" cy="2543810"/>
          </a:xfrm>
          <a:prstGeom prst="rect">
            <a:avLst/>
          </a:prstGeom>
        </p:spPr>
      </p:pic>
    </p:spTree>
    <p:custDataLst>
      <p:tags r:id="rId6"/>
    </p:custData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60475" y="1010920"/>
            <a:ext cx="6617970" cy="3117850"/>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rot="16200000">
            <a:off x="5051425" y="251460"/>
            <a:ext cx="736600" cy="4639945"/>
          </a:xfrm>
          <a:prstGeom prst="rect">
            <a:avLst/>
          </a:prstGeom>
          <a:noFill/>
        </p:spPr>
        <p:txBody>
          <a:bodyPr vert="eaVert" wrap="square" rtlCol="0">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rPr>
              <a:t>实验结果与讨论</a:t>
            </a:r>
            <a:r>
              <a:rPr lang="en-US" altLang="zh-CN" sz="3600" b="1" dirty="0">
                <a:solidFill>
                  <a:schemeClr val="bg1"/>
                </a:solidFill>
                <a:latin typeface="微软雅黑" panose="020B0503020204020204" pitchFamily="34" charset="-122"/>
                <a:ea typeface="微软雅黑" panose="020B0503020204020204" pitchFamily="34" charset="-122"/>
              </a:rPr>
              <a:t>/</a:t>
            </a:r>
            <a:r>
              <a:rPr lang="zh-CN" altLang="en-US" sz="3600" b="1" dirty="0">
                <a:solidFill>
                  <a:schemeClr val="bg1"/>
                </a:solidFill>
                <a:latin typeface="微软雅黑" panose="020B0503020204020204" pitchFamily="34" charset="-122"/>
                <a:ea typeface="微软雅黑" panose="020B0503020204020204" pitchFamily="34" charset="-122"/>
              </a:rPr>
              <a:t>亮点</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3" name="TextBox 2"/>
          <p:cNvSpPr txBox="1"/>
          <p:nvPr/>
        </p:nvSpPr>
        <p:spPr>
          <a:xfrm>
            <a:off x="1650245" y="2325405"/>
            <a:ext cx="1241030" cy="492125"/>
          </a:xfrm>
          <a:prstGeom prst="rect">
            <a:avLst/>
          </a:prstGeom>
          <a:noFill/>
        </p:spPr>
        <p:txBody>
          <a:bodyPr wrap="square" lIns="0" tIns="0" rIns="0" bIns="0"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Part 5</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14938" y="580912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2" name="表格 1"/>
          <p:cNvGraphicFramePr>
            <a:graphicFrameLocks noGrp="1"/>
          </p:cNvGraphicFramePr>
          <p:nvPr>
            <p:custDataLst>
              <p:tags r:id="rId1"/>
            </p:custDataLst>
          </p:nvPr>
        </p:nvGraphicFramePr>
        <p:xfrm>
          <a:off x="1201420" y="700405"/>
          <a:ext cx="6854825" cy="4032285"/>
        </p:xfrm>
        <a:graphic>
          <a:graphicData uri="http://schemas.openxmlformats.org/drawingml/2006/table">
            <a:tbl>
              <a:tblPr firstRow="1" firstCol="1" bandRow="1">
                <a:effectLst/>
                <a:tableStyleId>{5940675A-B579-460E-94D1-54222C63F5DA}</a:tableStyleId>
              </a:tblPr>
              <a:tblGrid>
                <a:gridCol w="1476375"/>
                <a:gridCol w="1814195"/>
                <a:gridCol w="1809115"/>
                <a:gridCol w="1755140"/>
              </a:tblGrid>
              <a:tr h="252000">
                <a:tc>
                  <a:txBody>
                    <a:bodyPr/>
                    <a:lstStyle/>
                    <a:p>
                      <a:pPr algn="ctr">
                        <a:lnSpc>
                          <a:spcPct val="125000"/>
                        </a:lnSpc>
                      </a:pPr>
                      <a:r>
                        <a:rPr lang="zh-CN" sz="1200" b="1" kern="0" dirty="0">
                          <a:effectLst/>
                          <a:latin typeface="微软雅黑" panose="020B0503020204020204" pitchFamily="34" charset="-122"/>
                          <a:ea typeface="微软雅黑" panose="020B0503020204020204" pitchFamily="34" charset="-122"/>
                        </a:rPr>
                        <a:t>组别</a:t>
                      </a:r>
                      <a:endParaRPr lang="zh-CN" sz="1200" b="1" kern="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lnSpc>
                          <a:spcPct val="125000"/>
                        </a:lnSpc>
                      </a:pPr>
                      <a:r>
                        <a:rPr lang="zh-CN" sz="1200" b="1" kern="0">
                          <a:effectLst/>
                          <a:latin typeface="微软雅黑" panose="020B0503020204020204" pitchFamily="34" charset="-122"/>
                          <a:ea typeface="微软雅黑" panose="020B0503020204020204" pitchFamily="34" charset="-122"/>
                        </a:rPr>
                        <a:t>甘氨酸为显色剂</a:t>
                      </a:r>
                      <a:endParaRPr lang="zh-CN" sz="1200" b="1"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lnSpc>
                          <a:spcPct val="125000"/>
                        </a:lnSpc>
                      </a:pPr>
                      <a:r>
                        <a:rPr lang="zh-CN" sz="1200" b="1" kern="0">
                          <a:effectLst/>
                          <a:latin typeface="微软雅黑" panose="020B0503020204020204" pitchFamily="34" charset="-122"/>
                          <a:ea typeface="微软雅黑" panose="020B0503020204020204" pitchFamily="34" charset="-122"/>
                          <a:cs typeface="Times New Roman" panose="02020603050405020304" pitchFamily="18" charset="0"/>
                        </a:rPr>
                        <a:t>碘量法</a:t>
                      </a:r>
                      <a:endParaRPr lang="zh-CN" sz="1200" b="1"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lnSpc>
                          <a:spcPct val="125000"/>
                        </a:lnSpc>
                      </a:pPr>
                      <a:r>
                        <a:rPr lang="zh-CN" sz="1200" b="1" kern="0">
                          <a:effectLst/>
                          <a:latin typeface="微软雅黑" panose="020B0503020204020204" pitchFamily="34" charset="-122"/>
                          <a:ea typeface="微软雅黑" panose="020B0503020204020204" pitchFamily="34" charset="-122"/>
                          <a:sym typeface="+mn-ea"/>
                        </a:rPr>
                        <a:t>氨水为显色剂</a:t>
                      </a:r>
                      <a:endParaRPr lang="zh-CN" sz="1200" b="1" kern="0">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1</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4.965×10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6.373×10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4.314×10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2</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5.080×10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6.343×10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4.314×10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3</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4.852×10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6.466×10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4.396×10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4</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4.965×10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6.448×10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4.074×10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5</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4.852×10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6.319×10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4.314×10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95">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6</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4.871×10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6.015×10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4.131×10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dirty="0">
                          <a:effectLst/>
                          <a:latin typeface="微软雅黑" panose="020B0503020204020204" pitchFamily="34" charset="-122"/>
                          <a:ea typeface="微软雅黑" panose="020B0503020204020204" pitchFamily="34" charset="-122"/>
                        </a:rPr>
                        <a:t>7</a:t>
                      </a:r>
                      <a:endParaRPr lang="en-US" sz="1200" b="0" kern="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4.521×10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5.920×10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4.074×10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8</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4.521×10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5.683×10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3.919×10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9</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4.630×10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5.929×10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4.396×10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95">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10</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4.630×10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5.941×10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4.396×10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11</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4.965×10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5.429×10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4.211×10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en-US" sz="1200" b="0" kern="0">
                          <a:effectLst/>
                          <a:latin typeface="微软雅黑" panose="020B0503020204020204" pitchFamily="34" charset="-122"/>
                          <a:ea typeface="微软雅黑" panose="020B0503020204020204" pitchFamily="34" charset="-122"/>
                        </a:rPr>
                        <a:t>12</a:t>
                      </a:r>
                      <a:endParaRPr lang="en-US" sz="1200" b="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4.871×10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5.406×10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4.563×10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52000">
                <a:tc>
                  <a:txBody>
                    <a:bodyPr/>
                    <a:lstStyle/>
                    <a:p>
                      <a:pPr algn="ctr">
                        <a:lnSpc>
                          <a:spcPct val="125000"/>
                        </a:lnSpc>
                      </a:pPr>
                      <a:r>
                        <a:rPr lang="zh-CN" sz="1200" b="1" kern="0">
                          <a:effectLst/>
                          <a:latin typeface="微软雅黑" panose="020B0503020204020204" pitchFamily="34" charset="-122"/>
                          <a:ea typeface="微软雅黑" panose="020B0503020204020204" pitchFamily="34" charset="-122"/>
                        </a:rPr>
                        <a:t>平均值</a:t>
                      </a:r>
                      <a:endParaRPr lang="zh-CN" sz="1200" b="1"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c>
                  <a:txBody>
                    <a:bodyPr/>
                    <a:lstStyle/>
                    <a:p>
                      <a:pPr indent="0" algn="ctr">
                        <a:buNone/>
                      </a:pPr>
                      <a:r>
                        <a:rPr lang="en-US" sz="1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4.810×10</a:t>
                      </a:r>
                      <a:r>
                        <a:rPr lang="en-US" sz="10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c>
                  <a:txBody>
                    <a:bodyPr/>
                    <a:lstStyle/>
                    <a:p>
                      <a:pPr indent="0" algn="ctr">
                        <a:buNone/>
                      </a:pPr>
                      <a:r>
                        <a:rPr lang="en-US" sz="1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6.023×10</a:t>
                      </a:r>
                      <a:r>
                        <a:rPr lang="en-US" sz="10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c>
                  <a:txBody>
                    <a:bodyPr/>
                    <a:lstStyle/>
                    <a:p>
                      <a:pPr indent="0" algn="ctr">
                        <a:buNone/>
                      </a:pPr>
                      <a:r>
                        <a:rPr lang="en-US" sz="10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4.231×10</a:t>
                      </a:r>
                      <a:r>
                        <a:rPr lang="en-US" sz="10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0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r>
              <a:tr h="252095">
                <a:tc>
                  <a:txBody>
                    <a:bodyPr/>
                    <a:lstStyle/>
                    <a:p>
                      <a:pPr algn="ctr">
                        <a:lnSpc>
                          <a:spcPct val="125000"/>
                        </a:lnSpc>
                      </a:pPr>
                      <a:r>
                        <a:rPr lang="zh-CN" sz="1200" b="1" kern="0">
                          <a:effectLst/>
                          <a:latin typeface="微软雅黑" panose="020B0503020204020204" pitchFamily="34" charset="-122"/>
                          <a:ea typeface="微软雅黑" panose="020B0503020204020204" pitchFamily="34" charset="-122"/>
                        </a:rPr>
                        <a:t>平均偏差</a:t>
                      </a:r>
                      <a:endParaRPr lang="zh-CN" sz="1200" b="1"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1.566×10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3.060×10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1.474×10</a:t>
                      </a:r>
                      <a:r>
                        <a:rPr 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a:t>
                      </a:r>
                      <a:endParaRPr lang="en-US" altLang="en-US" sz="10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r>
              <a:tr h="252000">
                <a:tc>
                  <a:txBody>
                    <a:bodyPr/>
                    <a:lstStyle/>
                    <a:p>
                      <a:pPr algn="ctr">
                        <a:lnSpc>
                          <a:spcPct val="125000"/>
                        </a:lnSpc>
                      </a:pPr>
                      <a:r>
                        <a:rPr lang="zh-CN" sz="1200" b="1" kern="0">
                          <a:effectLst/>
                          <a:latin typeface="微软雅黑" panose="020B0503020204020204" pitchFamily="34" charset="-122"/>
                          <a:ea typeface="微软雅黑" panose="020B0503020204020204" pitchFamily="34" charset="-122"/>
                          <a:cs typeface="微软雅黑" panose="020B0503020204020204" pitchFamily="34" charset="-122"/>
                        </a:rPr>
                        <a:t>相对平均偏差</a:t>
                      </a:r>
                      <a:r>
                        <a:rPr lang="en-US" sz="1200" b="1" kern="0">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sz="1200" b="1" kern="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rPr>
                        <a:t>3.25</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rPr>
                        <a:t>5.08</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c>
                  <a:txBody>
                    <a:bodyPr/>
                    <a:lstStyle/>
                    <a:p>
                      <a:pPr indent="0" algn="ctr">
                        <a:buNone/>
                      </a:pPr>
                      <a:r>
                        <a:rPr lang="en-US" sz="1000" b="0">
                          <a:solidFill>
                            <a:srgbClr val="000000"/>
                          </a:solidFill>
                          <a:latin typeface="微软雅黑" panose="020B0503020204020204" pitchFamily="34" charset="-122"/>
                          <a:ea typeface="微软雅黑" panose="020B0503020204020204" pitchFamily="34" charset="-122"/>
                        </a:rPr>
                        <a:t>3.48</a:t>
                      </a:r>
                      <a:endParaRPr lang="en-US" altLang="en-US" sz="1000" b="0">
                        <a:solidFill>
                          <a:srgbClr val="000000"/>
                        </a:solidFill>
                        <a:latin typeface="微软雅黑" panose="020B0503020204020204" pitchFamily="34" charset="-122"/>
                        <a:ea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lumMod val="85000"/>
                      </a:schemeClr>
                    </a:solidFill>
                  </a:tcPr>
                </a:tc>
              </a:tr>
            </a:tbl>
          </a:graphicData>
        </a:graphic>
      </p:graphicFrame>
      <p:cxnSp>
        <p:nvCxnSpPr>
          <p:cNvPr id="3" name="直接连接符 2"/>
          <p:cNvCxnSpPr/>
          <p:nvPr/>
        </p:nvCxnSpPr>
        <p:spPr>
          <a:xfrm>
            <a:off x="515257" y="624114"/>
            <a:ext cx="8113486" cy="0"/>
          </a:xfrm>
          <a:prstGeom prst="line">
            <a:avLst/>
          </a:prstGeom>
        </p:spPr>
        <p:style>
          <a:lnRef idx="1">
            <a:schemeClr val="dk1"/>
          </a:lnRef>
          <a:fillRef idx="0">
            <a:schemeClr val="dk1"/>
          </a:fillRef>
          <a:effectRef idx="0">
            <a:schemeClr val="dk1"/>
          </a:effectRef>
          <a:fontRef idx="minor">
            <a:schemeClr val="tx1"/>
          </a:fontRef>
        </p:style>
      </p:cxnSp>
      <p:sp>
        <p:nvSpPr>
          <p:cNvPr id="4" name="椭圆 3"/>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25"/>
          <p:cNvSpPr txBox="1"/>
          <p:nvPr/>
        </p:nvSpPr>
        <p:spPr>
          <a:xfrm>
            <a:off x="908957" y="206330"/>
            <a:ext cx="1351280" cy="39878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sp>
        <p:nvSpPr>
          <p:cNvPr id="7" name="TextBox 26"/>
          <p:cNvSpPr txBox="1"/>
          <p:nvPr/>
        </p:nvSpPr>
        <p:spPr>
          <a:xfrm>
            <a:off x="2458641" y="206374"/>
            <a:ext cx="3185487"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不同方法测定的碘酸铜溶度积</a:t>
            </a:r>
            <a:endParaRPr lang="zh-CN" altLang="en-US" b="1"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2307128" y="288299"/>
            <a:ext cx="0" cy="2085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ransition spd="slow">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14938" y="5809129"/>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文本框 11"/>
          <p:cNvSpPr txBox="1"/>
          <p:nvPr/>
        </p:nvSpPr>
        <p:spPr>
          <a:xfrm>
            <a:off x="6041390" y="2653030"/>
            <a:ext cx="2358390" cy="748030"/>
          </a:xfrm>
          <a:prstGeom prst="rect">
            <a:avLst/>
          </a:prstGeom>
          <a:noFill/>
          <a:ln>
            <a:solidFill>
              <a:schemeClr val="accent1"/>
            </a:solidFill>
          </a:ln>
          <a:effectLst>
            <a:outerShdw dir="21300000" algn="ctr" rotWithShape="0">
              <a:srgbClr val="000000">
                <a:alpha val="43000"/>
              </a:srgbClr>
            </a:outerShdw>
          </a:effectLst>
        </p:spPr>
        <p:txBody>
          <a:bodyPr wrap="square">
            <a:noAutofit/>
          </a:bodyPr>
          <a:lstStyle/>
          <a:p>
            <a:endParaRPr lang="zh-CN" altLang="zh-CN" sz="1400" dirty="0">
              <a:solidFill>
                <a:schemeClr val="tx1"/>
              </a:solidFill>
              <a:latin typeface="微软雅黑" panose="020B0503020204020204" pitchFamily="34" charset="-122"/>
              <a:ea typeface="微软雅黑" panose="020B0503020204020204" pitchFamily="34" charset="-122"/>
              <a:sym typeface="+mn-ea"/>
            </a:endParaRPr>
          </a:p>
          <a:p>
            <a:pPr algn="ctr"/>
            <a:r>
              <a:rPr lang="zh-CN" altLang="zh-CN" sz="1600" b="1" dirty="0">
                <a:solidFill>
                  <a:schemeClr val="tx1"/>
                </a:solidFill>
                <a:latin typeface="微软雅黑" panose="020B0503020204020204" pitchFamily="34" charset="-122"/>
                <a:ea typeface="微软雅黑" panose="020B0503020204020204" pitchFamily="34" charset="-122"/>
                <a:sym typeface="+mn-ea"/>
              </a:rPr>
              <a:t>可重复性强</a:t>
            </a:r>
            <a:r>
              <a:rPr lang="en-US" altLang="zh-CN" sz="1600" b="1" dirty="0">
                <a:solidFill>
                  <a:schemeClr val="tx1"/>
                </a:solidFill>
                <a:latin typeface="微软雅黑" panose="020B0503020204020204" pitchFamily="34" charset="-122"/>
                <a:ea typeface="微软雅黑" panose="020B0503020204020204" pitchFamily="34" charset="-122"/>
                <a:sym typeface="+mn-ea"/>
              </a:rPr>
              <a:t>   </a:t>
            </a:r>
            <a:r>
              <a:rPr lang="zh-CN" altLang="zh-CN" sz="1600" b="1" dirty="0">
                <a:solidFill>
                  <a:schemeClr val="tx1"/>
                </a:solidFill>
                <a:latin typeface="微软雅黑" panose="020B0503020204020204" pitchFamily="34" charset="-122"/>
                <a:ea typeface="微软雅黑" panose="020B0503020204020204" pitchFamily="34" charset="-122"/>
                <a:sym typeface="+mn-ea"/>
              </a:rPr>
              <a:t>数据稳定</a:t>
            </a:r>
            <a:endParaRPr lang="zh-CN" altLang="zh-CN" sz="1600" b="1" dirty="0">
              <a:solidFill>
                <a:schemeClr val="tx1"/>
              </a:solidFill>
              <a:latin typeface="微软雅黑" panose="020B0503020204020204" pitchFamily="34" charset="-122"/>
              <a:ea typeface="微软雅黑" panose="020B0503020204020204" pitchFamily="34" charset="-122"/>
            </a:endParaRPr>
          </a:p>
          <a:p>
            <a:pPr algn="ctr"/>
            <a:endParaRPr lang="zh-CN" altLang="en-US" sz="1600" b="1" dirty="0">
              <a:solidFill>
                <a:schemeClr val="tx1"/>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custDataLst>
              <p:tags r:id="rId2"/>
            </p:custDataLst>
          </p:nvPr>
        </p:nvGraphicFramePr>
        <p:xfrm>
          <a:off x="749935" y="713105"/>
          <a:ext cx="7643495" cy="1493520"/>
        </p:xfrm>
        <a:graphic>
          <a:graphicData uri="http://schemas.openxmlformats.org/drawingml/2006/table">
            <a:tbl>
              <a:tblPr firstRow="1" firstCol="1" bandRow="1">
                <a:effectLst/>
                <a:tableStyleId>{5940675A-B579-460E-94D1-54222C63F5DA}</a:tableStyleId>
              </a:tblPr>
              <a:tblGrid>
                <a:gridCol w="1637665"/>
                <a:gridCol w="2000250"/>
                <a:gridCol w="2003425"/>
                <a:gridCol w="2002155"/>
              </a:tblGrid>
              <a:tr h="335280">
                <a:tc>
                  <a:txBody>
                    <a:bodyPr/>
                    <a:lstStyle/>
                    <a:p>
                      <a:pPr algn="ctr">
                        <a:lnSpc>
                          <a:spcPct val="125000"/>
                        </a:lnSpc>
                      </a:pPr>
                      <a:r>
                        <a:rPr lang="zh-CN" sz="1400" b="1" kern="0" dirty="0">
                          <a:effectLst/>
                          <a:latin typeface="微软雅黑" panose="020B0503020204020204" pitchFamily="34" charset="-122"/>
                          <a:ea typeface="微软雅黑" panose="020B0503020204020204" pitchFamily="34" charset="-122"/>
                        </a:rPr>
                        <a:t>组别</a:t>
                      </a:r>
                      <a:endParaRPr lang="zh-CN" sz="1400" b="1" kern="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lnSpc>
                          <a:spcPct val="125000"/>
                        </a:lnSpc>
                      </a:pPr>
                      <a:r>
                        <a:rPr lang="zh-CN" sz="1400" b="1" kern="0">
                          <a:effectLst/>
                          <a:latin typeface="微软雅黑" panose="020B0503020204020204" pitchFamily="34" charset="-122"/>
                          <a:ea typeface="微软雅黑" panose="020B0503020204020204" pitchFamily="34" charset="-122"/>
                        </a:rPr>
                        <a:t>甘氨酸为显色剂</a:t>
                      </a:r>
                      <a:endParaRPr lang="zh-CN" sz="1400" b="1"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lnSpc>
                          <a:spcPct val="125000"/>
                        </a:lnSpc>
                      </a:pPr>
                      <a:r>
                        <a:rPr lang="zh-CN" sz="1400" b="1" kern="0">
                          <a:effectLst/>
                          <a:latin typeface="微软雅黑" panose="020B0503020204020204" pitchFamily="34" charset="-122"/>
                          <a:ea typeface="微软雅黑" panose="020B0503020204020204" pitchFamily="34" charset="-122"/>
                          <a:cs typeface="Times New Roman" panose="02020603050405020304" pitchFamily="18" charset="0"/>
                        </a:rPr>
                        <a:t>碘量法</a:t>
                      </a:r>
                      <a:endParaRPr lang="zh-CN" sz="1400" b="1"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lnSpc>
                          <a:spcPct val="125000"/>
                        </a:lnSpc>
                      </a:pPr>
                      <a:r>
                        <a:rPr lang="zh-CN" sz="1400" b="1" kern="0">
                          <a:effectLst/>
                          <a:latin typeface="微软雅黑" panose="020B0503020204020204" pitchFamily="34" charset="-122"/>
                          <a:ea typeface="微软雅黑" panose="020B0503020204020204" pitchFamily="34" charset="-122"/>
                          <a:sym typeface="+mn-ea"/>
                        </a:rPr>
                        <a:t>氨水为显色剂</a:t>
                      </a:r>
                      <a:endParaRPr lang="zh-CN" sz="1400" b="1" kern="0">
                        <a:effectLst/>
                        <a:latin typeface="微软雅黑" panose="020B0503020204020204" pitchFamily="34" charset="-122"/>
                        <a:ea typeface="微软雅黑" panose="020B0503020204020204" pitchFamily="34" charset="-122"/>
                        <a:cs typeface="Times New Roman" panose="02020603050405020304" pitchFamily="18" charset="0"/>
                        <a:sym typeface="+mn-ea"/>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93370">
                <a:tc>
                  <a:txBody>
                    <a:bodyPr/>
                    <a:lstStyle/>
                    <a:p>
                      <a:pPr algn="ctr">
                        <a:lnSpc>
                          <a:spcPct val="125000"/>
                        </a:lnSpc>
                        <a:buNone/>
                      </a:pPr>
                      <a:r>
                        <a:rPr lang="zh-CN" sz="1400" kern="0" dirty="0">
                          <a:effectLst/>
                          <a:latin typeface="微软雅黑" panose="020B0503020204020204" pitchFamily="34" charset="-122"/>
                          <a:ea typeface="微软雅黑" panose="020B0503020204020204" pitchFamily="34" charset="-122"/>
                        </a:rPr>
                        <a:t>碘酸铜</a:t>
                      </a:r>
                      <a:r>
                        <a:rPr lang="en-US" altLang="zh-CN" sz="1400" kern="0" dirty="0">
                          <a:effectLst/>
                          <a:latin typeface="微软雅黑" panose="020B0503020204020204" pitchFamily="34" charset="-122"/>
                          <a:ea typeface="微软雅黑" panose="020B0503020204020204" pitchFamily="34" charset="-122"/>
                        </a:rPr>
                        <a:t>K</a:t>
                      </a:r>
                      <a:r>
                        <a:rPr lang="zh-CN" sz="1400" kern="0" baseline="-25000" dirty="0">
                          <a:effectLst/>
                          <a:latin typeface="微软雅黑" panose="020B0503020204020204" pitchFamily="34" charset="-122"/>
                          <a:ea typeface="微软雅黑" panose="020B0503020204020204" pitchFamily="34" charset="-122"/>
                        </a:rPr>
                        <a:t>sp</a:t>
                      </a:r>
                      <a:r>
                        <a:rPr lang="zh-CN" sz="1400" kern="0" dirty="0">
                          <a:effectLst/>
                          <a:latin typeface="微软雅黑" panose="020B0503020204020204" pitchFamily="34" charset="-122"/>
                          <a:ea typeface="微软雅黑" panose="020B0503020204020204" pitchFamily="34" charset="-122"/>
                        </a:rPr>
                        <a:t>数据范围</a:t>
                      </a:r>
                      <a:endParaRPr lang="zh-CN" altLang="en-US" sz="1400" kern="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buClrTx/>
                        <a:buSzTx/>
                        <a:buFontTx/>
                        <a:buNone/>
                      </a:pPr>
                      <a:r>
                        <a:rPr lang="en-US" sz="1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4.521×10</a:t>
                      </a:r>
                      <a:r>
                        <a:rPr lang="en-US" sz="110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 </a:t>
                      </a:r>
                      <a:r>
                        <a:rPr lang="en-US" sz="1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到 5.080×10</a:t>
                      </a:r>
                      <a:r>
                        <a:rPr lang="en-US" sz="110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endParaRPr lang="en-US" sz="11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buClrTx/>
                        <a:buSzTx/>
                        <a:buFontTx/>
                        <a:buNone/>
                      </a:pPr>
                      <a:r>
                        <a:rPr lang="en-US" sz="1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5.406×10</a:t>
                      </a:r>
                      <a:r>
                        <a:rPr lang="en-US" sz="110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 </a:t>
                      </a:r>
                      <a:r>
                        <a:rPr lang="en-US" sz="1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到 6.466×10</a:t>
                      </a:r>
                      <a:r>
                        <a:rPr lang="en-US" sz="110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endParaRPr lang="en-US" sz="11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algn="ctr">
                        <a:buClrTx/>
                        <a:buSzTx/>
                        <a:buFontTx/>
                        <a:buNone/>
                      </a:pPr>
                      <a:r>
                        <a:rPr lang="en-US" sz="1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3.919×10</a:t>
                      </a:r>
                      <a:r>
                        <a:rPr lang="en-US" sz="110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 </a:t>
                      </a:r>
                      <a:r>
                        <a:rPr lang="en-US" sz="11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到 4.563×10</a:t>
                      </a:r>
                      <a:r>
                        <a:rPr lang="en-US" sz="110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endParaRPr lang="en-US" sz="11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88290">
                <a:tc>
                  <a:txBody>
                    <a:bodyPr/>
                    <a:lstStyle/>
                    <a:p>
                      <a:pPr algn="ctr">
                        <a:lnSpc>
                          <a:spcPct val="125000"/>
                        </a:lnSpc>
                      </a:pPr>
                      <a:r>
                        <a:rPr lang="zh-CN" sz="1400" kern="0" dirty="0">
                          <a:effectLst/>
                          <a:latin typeface="微软雅黑" panose="020B0503020204020204" pitchFamily="34" charset="-122"/>
                          <a:ea typeface="微软雅黑" panose="020B0503020204020204" pitchFamily="34" charset="-122"/>
                        </a:rPr>
                        <a:t>平均值</a:t>
                      </a:r>
                      <a:endParaRPr lang="zh-CN" sz="1400" kern="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1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4.810×10</a:t>
                      </a:r>
                      <a:r>
                        <a:rPr lang="en-US" sz="11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1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1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6.023×10</a:t>
                      </a:r>
                      <a:r>
                        <a:rPr lang="en-US" sz="11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1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100" b="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4.231×10</a:t>
                      </a:r>
                      <a:r>
                        <a:rPr lang="en-US" sz="11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endParaRPr lang="en-US" altLang="en-US" sz="1100" b="0" baseline="30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88290">
                <a:tc>
                  <a:txBody>
                    <a:bodyPr/>
                    <a:lstStyle/>
                    <a:p>
                      <a:pPr algn="ctr">
                        <a:lnSpc>
                          <a:spcPct val="125000"/>
                        </a:lnSpc>
                      </a:pPr>
                      <a:r>
                        <a:rPr lang="zh-CN" sz="1400" kern="0">
                          <a:effectLst/>
                          <a:latin typeface="微软雅黑" panose="020B0503020204020204" pitchFamily="34" charset="-122"/>
                          <a:ea typeface="微软雅黑" panose="020B0503020204020204" pitchFamily="34" charset="-122"/>
                        </a:rPr>
                        <a:t>平均偏差</a:t>
                      </a:r>
                      <a:endParaRPr lang="zh-CN" sz="1400" kern="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1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1.566×10</a:t>
                      </a:r>
                      <a:r>
                        <a:rPr lang="en-US" sz="11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a:t>
                      </a:r>
                      <a:endParaRPr lang="en-US" altLang="en-US" sz="11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1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3.060×10</a:t>
                      </a:r>
                      <a:r>
                        <a:rPr lang="en-US" sz="11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a:t>
                      </a:r>
                      <a:endParaRPr lang="en-US" altLang="en-US" sz="11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1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1.474×10</a:t>
                      </a:r>
                      <a:r>
                        <a:rPr lang="en-US" sz="1100" b="0" baseline="30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-8</a:t>
                      </a:r>
                      <a:endParaRPr lang="en-US" altLang="en-US" sz="1100" b="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r h="288290">
                <a:tc>
                  <a:txBody>
                    <a:bodyPr/>
                    <a:lstStyle/>
                    <a:p>
                      <a:pPr algn="ctr">
                        <a:lnSpc>
                          <a:spcPct val="125000"/>
                        </a:lnSpc>
                      </a:pPr>
                      <a:r>
                        <a:rPr lang="zh-CN" sz="1400" kern="0">
                          <a:effectLst/>
                          <a:latin typeface="微软雅黑" panose="020B0503020204020204" pitchFamily="34" charset="-122"/>
                          <a:ea typeface="微软雅黑" panose="020B0503020204020204" pitchFamily="34" charset="-122"/>
                          <a:cs typeface="微软雅黑" panose="020B0503020204020204" pitchFamily="34" charset="-122"/>
                        </a:rPr>
                        <a:t>相对平均偏差</a:t>
                      </a:r>
                      <a:r>
                        <a:rPr lang="en-US" sz="1400" kern="0">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sz="1400" kern="0">
                        <a:effectLst/>
                        <a:latin typeface="微软雅黑" panose="020B0503020204020204" pitchFamily="34" charset="-122"/>
                        <a:ea typeface="微软雅黑" panose="020B0503020204020204" pitchFamily="34" charset="-122"/>
                        <a:cs typeface="微软雅黑" panose="020B0503020204020204" pitchFamily="34" charset="-122"/>
                      </a:endParaRPr>
                    </a:p>
                  </a:txBody>
                  <a:tcPr marL="6791" marR="6791" marT="6791" marB="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100" b="0">
                          <a:solidFill>
                            <a:srgbClr val="000000"/>
                          </a:solidFill>
                          <a:latin typeface="微软雅黑" panose="020B0503020204020204" pitchFamily="34" charset="-122"/>
                          <a:ea typeface="微软雅黑" panose="020B0503020204020204" pitchFamily="34" charset="-122"/>
                        </a:rPr>
                        <a:t>3.25</a:t>
                      </a:r>
                      <a:endParaRPr lang="en-US" altLang="en-US" sz="1100" b="0">
                        <a:solidFill>
                          <a:srgbClr val="000000"/>
                        </a:solidFill>
                        <a:latin typeface="微软雅黑" panose="020B0503020204020204" pitchFamily="34" charset="-122"/>
                        <a:ea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100" b="0">
                          <a:solidFill>
                            <a:srgbClr val="000000"/>
                          </a:solidFill>
                          <a:latin typeface="微软雅黑" panose="020B0503020204020204" pitchFamily="34" charset="-122"/>
                          <a:ea typeface="微软雅黑" panose="020B0503020204020204" pitchFamily="34" charset="-122"/>
                        </a:rPr>
                        <a:t>5.08</a:t>
                      </a:r>
                      <a:endParaRPr lang="en-US" altLang="en-US" sz="1100" b="0">
                        <a:solidFill>
                          <a:srgbClr val="000000"/>
                        </a:solidFill>
                        <a:latin typeface="微软雅黑" panose="020B0503020204020204" pitchFamily="34" charset="-122"/>
                        <a:ea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c>
                  <a:txBody>
                    <a:bodyPr/>
                    <a:lstStyle/>
                    <a:p>
                      <a:pPr indent="0" algn="ctr">
                        <a:buNone/>
                      </a:pPr>
                      <a:r>
                        <a:rPr lang="en-US" sz="1100" b="0" dirty="0">
                          <a:solidFill>
                            <a:srgbClr val="000000"/>
                          </a:solidFill>
                          <a:latin typeface="微软雅黑" panose="020B0503020204020204" pitchFamily="34" charset="-122"/>
                          <a:ea typeface="微软雅黑" panose="020B0503020204020204" pitchFamily="34" charset="-122"/>
                        </a:rPr>
                        <a:t>3.48</a:t>
                      </a:r>
                      <a:endParaRPr lang="en-US" altLang="en-US" sz="1100" b="0" dirty="0">
                        <a:solidFill>
                          <a:srgbClr val="000000"/>
                        </a:solidFill>
                        <a:latin typeface="微软雅黑" panose="020B0503020204020204" pitchFamily="34" charset="-122"/>
                        <a:ea typeface="微软雅黑" panose="020B0503020204020204" pitchFamily="34" charset="-122"/>
                      </a:endParaRPr>
                    </a:p>
                  </a:txBody>
                  <a:tcPr marL="12700" marR="12700" marT="12700" anchor="ctr">
                    <a:lnL w="3175">
                      <a:solidFill>
                        <a:schemeClr val="tx1"/>
                      </a:solidFill>
                      <a:prstDash val="solid"/>
                    </a:lnL>
                    <a:lnR w="3175">
                      <a:solidFill>
                        <a:schemeClr val="tx1"/>
                      </a:solidFill>
                      <a:prstDash val="solid"/>
                    </a:lnR>
                    <a:lnT w="3175">
                      <a:solidFill>
                        <a:schemeClr val="tx1"/>
                      </a:solidFill>
                      <a:prstDash val="solid"/>
                    </a:lnT>
                    <a:lnB w="3175">
                      <a:solidFill>
                        <a:schemeClr val="tx1"/>
                      </a:solidFill>
                      <a:prstDash val="solid"/>
                    </a:lnB>
                    <a:solidFill>
                      <a:schemeClr val="bg1"/>
                    </a:solidFill>
                  </a:tcPr>
                </a:tc>
              </a:tr>
            </a:tbl>
          </a:graphicData>
        </a:graphic>
      </p:graphicFrame>
      <p:sp>
        <p:nvSpPr>
          <p:cNvPr id="8" name="文本框 7"/>
          <p:cNvSpPr txBox="1"/>
          <p:nvPr/>
        </p:nvSpPr>
        <p:spPr>
          <a:xfrm>
            <a:off x="6042025" y="3635375"/>
            <a:ext cx="2357755" cy="739140"/>
          </a:xfrm>
          <a:prstGeom prst="rect">
            <a:avLst/>
          </a:prstGeom>
          <a:noFill/>
          <a:ln>
            <a:solidFill>
              <a:schemeClr val="accent1"/>
            </a:solidFill>
          </a:ln>
          <a:effectLst>
            <a:outerShdw dir="21300000" algn="ctr" rotWithShape="0">
              <a:srgbClr val="000000">
                <a:alpha val="43000"/>
              </a:srgbClr>
            </a:outerShdw>
          </a:effectLst>
        </p:spPr>
        <p:txBody>
          <a:bodyPr wrap="square">
            <a:noAutofit/>
          </a:bodyPr>
          <a:lstStyle/>
          <a:p>
            <a:endParaRPr lang="zh-CN" altLang="zh-CN" sz="1400" dirty="0">
              <a:solidFill>
                <a:schemeClr val="tx1"/>
              </a:solidFill>
              <a:latin typeface="微软雅黑" panose="020B0503020204020204" pitchFamily="34" charset="-122"/>
              <a:ea typeface="微软雅黑" panose="020B0503020204020204" pitchFamily="34" charset="-122"/>
              <a:sym typeface="+mn-ea"/>
            </a:endParaRPr>
          </a:p>
          <a:p>
            <a:pPr algn="ctr"/>
            <a:r>
              <a:rPr lang="zh-CN" altLang="zh-CN" sz="1600" b="1" dirty="0">
                <a:latin typeface="微软雅黑" panose="020B0503020204020204" pitchFamily="34" charset="-122"/>
                <a:ea typeface="微软雅黑" panose="020B0503020204020204" pitchFamily="34" charset="-122"/>
                <a:sym typeface="+mn-ea"/>
              </a:rPr>
              <a:t>纯度差异化</a:t>
            </a:r>
            <a:r>
              <a:rPr lang="en-US" altLang="zh-CN" sz="1600" b="1" dirty="0">
                <a:latin typeface="微软雅黑" panose="020B0503020204020204" pitchFamily="34" charset="-122"/>
                <a:ea typeface="微软雅黑" panose="020B0503020204020204" pitchFamily="34" charset="-122"/>
                <a:sym typeface="+mn-ea"/>
              </a:rPr>
              <a:t>   </a:t>
            </a:r>
            <a:r>
              <a:rPr lang="zh-CN" altLang="zh-CN" sz="1600" b="1" dirty="0">
                <a:solidFill>
                  <a:schemeClr val="tx1"/>
                </a:solidFill>
                <a:latin typeface="微软雅黑" panose="020B0503020204020204" pitchFamily="34" charset="-122"/>
                <a:ea typeface="微软雅黑" panose="020B0503020204020204" pitchFamily="34" charset="-122"/>
                <a:sym typeface="+mn-ea"/>
              </a:rPr>
              <a:t>仪器误差</a:t>
            </a:r>
            <a:r>
              <a:rPr lang="en-US" altLang="zh-CN" sz="1600" b="1" dirty="0">
                <a:solidFill>
                  <a:schemeClr val="tx1"/>
                </a:solidFill>
                <a:latin typeface="微软雅黑" panose="020B0503020204020204" pitchFamily="34" charset="-122"/>
                <a:ea typeface="微软雅黑" panose="020B0503020204020204" pitchFamily="34" charset="-122"/>
                <a:sym typeface="+mn-ea"/>
              </a:rPr>
              <a:t>   </a:t>
            </a:r>
            <a:endParaRPr lang="zh-CN" altLang="zh-CN" sz="1600" b="1" dirty="0">
              <a:solidFill>
                <a:schemeClr val="tx1"/>
              </a:solidFill>
              <a:latin typeface="微软雅黑" panose="020B0503020204020204" pitchFamily="34" charset="-122"/>
              <a:ea typeface="微软雅黑" panose="020B0503020204020204" pitchFamily="34" charset="-122"/>
              <a:sym typeface="+mn-ea"/>
            </a:endParaRPr>
          </a:p>
        </p:txBody>
      </p:sp>
      <p:cxnSp>
        <p:nvCxnSpPr>
          <p:cNvPr id="4" name="直接连接符 3"/>
          <p:cNvCxnSpPr/>
          <p:nvPr/>
        </p:nvCxnSpPr>
        <p:spPr>
          <a:xfrm>
            <a:off x="515257" y="624114"/>
            <a:ext cx="8113486" cy="0"/>
          </a:xfrm>
          <a:prstGeom prst="line">
            <a:avLst/>
          </a:prstGeom>
        </p:spPr>
        <p:style>
          <a:lnRef idx="1">
            <a:schemeClr val="dk1"/>
          </a:lnRef>
          <a:fillRef idx="0">
            <a:schemeClr val="dk1"/>
          </a:fillRef>
          <a:effectRef idx="0">
            <a:schemeClr val="dk1"/>
          </a:effectRef>
          <a:fontRef idx="minor">
            <a:schemeClr val="tx1"/>
          </a:fontRef>
        </p:style>
      </p:cxnSp>
      <p:sp>
        <p:nvSpPr>
          <p:cNvPr id="5" name="椭圆 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25"/>
          <p:cNvSpPr txBox="1"/>
          <p:nvPr/>
        </p:nvSpPr>
        <p:spPr>
          <a:xfrm>
            <a:off x="908957" y="206330"/>
            <a:ext cx="1351280" cy="39878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实验结果</a:t>
            </a:r>
            <a:endParaRPr lang="zh-CN" altLang="en-US" sz="2000" b="1" spc="300" dirty="0">
              <a:latin typeface="微软雅黑" panose="020B0503020204020204" pitchFamily="34" charset="-122"/>
              <a:ea typeface="微软雅黑" panose="020B0503020204020204" pitchFamily="34" charset="-122"/>
            </a:endParaRPr>
          </a:p>
        </p:txBody>
      </p:sp>
      <p:graphicFrame>
        <p:nvGraphicFramePr>
          <p:cNvPr id="13" name="图表 12"/>
          <p:cNvGraphicFramePr/>
          <p:nvPr/>
        </p:nvGraphicFramePr>
        <p:xfrm>
          <a:off x="749935" y="2281555"/>
          <a:ext cx="5176520" cy="2476500"/>
        </p:xfrm>
        <a:graphic>
          <a:graphicData uri="http://schemas.openxmlformats.org/drawingml/2006/chart">
            <c:chart xmlns:c="http://schemas.openxmlformats.org/drawingml/2006/chart" xmlns:r="http://schemas.openxmlformats.org/officeDocument/2006/relationships" r:id="rId1"/>
          </a:graphicData>
        </a:graphic>
      </p:graphicFrame>
    </p:spTree>
    <p:custDataLst>
      <p:tags r:id="rId3"/>
    </p:custDataLst>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995680" y="946785"/>
            <a:ext cx="8020050" cy="3434080"/>
          </a:xfrm>
          <a:prstGeom prst="rect">
            <a:avLst/>
          </a:prstGeom>
          <a:noFill/>
        </p:spPr>
        <p:txBody>
          <a:bodyPr wrap="square" rtlCol="0">
            <a:no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采用</a:t>
            </a:r>
            <a:r>
              <a:rPr lang="zh-CN"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比较法</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进行</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了饱和碘酸铜溶液的溶度积的测定</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实验：仪器分析法和化学</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分析</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法</a:t>
            </a:r>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采用</a:t>
            </a:r>
            <a:r>
              <a:rPr lang="zh-CN" altLang="zh-CN" sz="1600"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无味、无毒、价廉</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zh-CN"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甘氨酸</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作为</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显色剂</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，使用分光光度计测定</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 Cu</a:t>
            </a:r>
            <a:r>
              <a:rPr lang="en-US" altLang="zh-CN" sz="1600" baseline="30000" dirty="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浓度，同时采用</a:t>
            </a:r>
            <a:r>
              <a:rPr lang="zh-CN"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碘量法</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滴定</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 IO</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sym typeface="+mn-ea"/>
              </a:rPr>
              <a:t>3</a:t>
            </a:r>
            <a:r>
              <a:rPr lang="en-US" altLang="zh-CN" sz="1600" baseline="50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baseline="300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浓度，总结得到：</a:t>
            </a:r>
            <a:endPar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5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）两种方法所得</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结果</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（甘氨酸显色剂法</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K</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sym typeface="+mn-ea"/>
              </a:rPr>
              <a:t>sp</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范围：4.52</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1600" baseline="30000" dirty="0">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 到 5.080×10</a:t>
            </a:r>
            <a:r>
              <a:rPr lang="zh-CN" altLang="en-US" sz="1600" baseline="30000" dirty="0">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；碘量法</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K</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sym typeface="+mn-ea"/>
              </a:rPr>
              <a:t>sp</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范围：</a:t>
            </a:r>
            <a:r>
              <a:rPr 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5.406×10</a:t>
            </a:r>
            <a:r>
              <a:rPr lang="en-US" sz="1600" baseline="30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 </a:t>
            </a:r>
            <a:r>
              <a:rPr 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到 6.466×10</a:t>
            </a:r>
            <a:r>
              <a:rPr lang="en-US" sz="1600" baseline="30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接近，重复性好</a:t>
            </a:r>
            <a:r>
              <a:rPr lang="zh-CN" altLang="en-US" sz="1600" dirty="0">
                <a:solidFill>
                  <a:schemeClr val="accent6">
                    <a:lumMod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说明</a:t>
            </a:r>
            <a:r>
              <a:rPr lang="zh-CN" altLang="en-US"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方法具有可行性</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5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）明确评判标准</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，采用不同的方法测定，结果进行对比验证，进一步完善该溶液溶度积测定，结果更可靠。</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50000"/>
              </a:lnSpc>
              <a:buFont typeface="+mj-lt"/>
              <a:buNone/>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（3）碘量法测得的K</a:t>
            </a:r>
            <a:r>
              <a:rPr lang="en-US" altLang="zh-CN" sz="1600" baseline="-25000"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rPr>
              <a:t>sp</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较</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高</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其原因可能是没有仪器带来的系统误差，其误差相对略大，是由于不同学生操作的</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误差</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而采用同一分析</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仪器</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测量会比较</a:t>
            </a:r>
            <a:r>
              <a:rPr lang="en-US" altLang="zh-CN" sz="1600" dirty="0" err="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平稳</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50000"/>
              </a:lnSpc>
              <a:buFont typeface="+mj-lt"/>
              <a:buNone/>
            </a:pP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6" name="椭圆 75"/>
          <p:cNvSpPr/>
          <p:nvPr/>
        </p:nvSpPr>
        <p:spPr>
          <a:xfrm>
            <a:off x="93217" y="1076621"/>
            <a:ext cx="936015" cy="936015"/>
          </a:xfrm>
          <a:prstGeom prst="ellipse">
            <a:avLst/>
          </a:prstGeom>
          <a:solidFill>
            <a:srgbClr val="1A3F6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515257" y="624114"/>
            <a:ext cx="8113486" cy="0"/>
          </a:xfrm>
          <a:prstGeom prst="line">
            <a:avLst/>
          </a:prstGeom>
        </p:spPr>
        <p:style>
          <a:lnRef idx="1">
            <a:schemeClr val="dk1"/>
          </a:lnRef>
          <a:fillRef idx="0">
            <a:schemeClr val="dk1"/>
          </a:fillRef>
          <a:effectRef idx="0">
            <a:schemeClr val="dk1"/>
          </a:effectRef>
          <a:fontRef idx="minor">
            <a:schemeClr val="tx1"/>
          </a:fontRef>
        </p:style>
      </p:cxnSp>
      <p:sp>
        <p:nvSpPr>
          <p:cNvPr id="3" name="椭圆 2"/>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5"/>
          <p:cNvSpPr txBox="1"/>
          <p:nvPr/>
        </p:nvSpPr>
        <p:spPr>
          <a:xfrm>
            <a:off x="908957" y="206330"/>
            <a:ext cx="1351280" cy="39878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实验结论</a:t>
            </a:r>
            <a:endParaRPr lang="zh-CN" altLang="en-US" sz="2000" b="1" spc="3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extBox 69"/>
          <p:cNvSpPr txBox="1"/>
          <p:nvPr/>
        </p:nvSpPr>
        <p:spPr>
          <a:xfrm>
            <a:off x="1155065" y="1127760"/>
            <a:ext cx="7731125" cy="3071495"/>
          </a:xfrm>
          <a:prstGeom prst="rect">
            <a:avLst/>
          </a:prstGeom>
          <a:noFill/>
        </p:spPr>
        <p:txBody>
          <a:bodyPr wrap="square" rtlCol="0">
            <a:noAutofit/>
          </a:bodyPr>
          <a:lstStyle/>
          <a:p>
            <a:pPr indent="0">
              <a:lnSpc>
                <a:spcPct val="170000"/>
              </a:lnSpc>
              <a:buFont typeface="+mj-lt"/>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补充对比实验（传统教材方法）：</a:t>
            </a:r>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7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采用</a:t>
            </a:r>
            <a:r>
              <a:rPr lang="zh-CN"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氨水</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作为</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显色</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剂，使用分光光度计测得的饱和碘酸铜溶液</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K</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sym typeface="+mn-ea"/>
              </a:rPr>
              <a:t>sp</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范围：</a:t>
            </a:r>
            <a:r>
              <a:rPr 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3.919×10</a:t>
            </a:r>
            <a:r>
              <a:rPr lang="en-US" sz="1600" baseline="30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 </a:t>
            </a:r>
            <a:r>
              <a:rPr 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到 4.563×10</a:t>
            </a:r>
            <a:r>
              <a:rPr lang="en-US" sz="1600" baseline="30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70000"/>
              </a:lnSpc>
              <a:buFont typeface="+mj-lt"/>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采用</a:t>
            </a:r>
            <a:r>
              <a:rPr lang="zh-CN"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甘氨酸作显色剂测得饱和碘酸铜溶液</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K</a:t>
            </a:r>
            <a:r>
              <a:rPr lang="en-US" altLang="zh-CN" sz="1600" baseline="-25000" dirty="0">
                <a:latin typeface="微软雅黑" panose="020B0503020204020204" pitchFamily="34" charset="-122"/>
                <a:ea typeface="微软雅黑" panose="020B0503020204020204" pitchFamily="34" charset="-122"/>
                <a:cs typeface="微软雅黑" panose="020B0503020204020204" pitchFamily="34" charset="-122"/>
                <a:sym typeface="+mn-ea"/>
              </a:rPr>
              <a:t>sp</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范围：</a:t>
            </a:r>
            <a:r>
              <a:rPr 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4.521×10</a:t>
            </a:r>
            <a:r>
              <a:rPr lang="en-US" sz="1600" baseline="30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 </a:t>
            </a:r>
            <a:r>
              <a:rPr lang="en-US" sz="16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到 5.080×10</a:t>
            </a:r>
            <a:r>
              <a:rPr lang="en-US" sz="1600" baseline="30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-7</a:t>
            </a:r>
            <a:r>
              <a:rPr lang="zh-CN"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zh-CN" sz="16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且具有稳定性</a:t>
            </a:r>
            <a:r>
              <a:rPr lang="zh-CN"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。则可</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用</a:t>
            </a:r>
            <a:r>
              <a:rPr lang="en-US" altLang="zh-CN" sz="1600" u="sng" dirty="0" err="1">
                <a:latin typeface="微软雅黑" panose="020B0503020204020204" pitchFamily="34" charset="-122"/>
                <a:ea typeface="微软雅黑" panose="020B0503020204020204" pitchFamily="34" charset="-122"/>
                <a:cs typeface="微软雅黑" panose="020B0503020204020204" pitchFamily="34" charset="-122"/>
              </a:rPr>
              <a:t>无味</a:t>
            </a:r>
            <a:r>
              <a:rPr lang="zh-CN" altLang="en-US" sz="1600" u="sng" dirty="0" err="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u="sng" dirty="0" err="1">
                <a:latin typeface="微软雅黑" panose="020B0503020204020204" pitchFamily="34" charset="-122"/>
                <a:ea typeface="微软雅黑" panose="020B0503020204020204" pitchFamily="34" charset="-122"/>
                <a:cs typeface="微软雅黑" panose="020B0503020204020204" pitchFamily="34" charset="-122"/>
              </a:rPr>
              <a:t>无毒</a:t>
            </a:r>
            <a:r>
              <a:rPr lang="zh-CN" altLang="en-US" sz="1600" u="sng" dirty="0" err="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u="sng" dirty="0" err="1">
                <a:latin typeface="微软雅黑" panose="020B0503020204020204" pitchFamily="34" charset="-122"/>
                <a:ea typeface="微软雅黑" panose="020B0503020204020204" pitchFamily="34" charset="-122"/>
                <a:cs typeface="微软雅黑" panose="020B0503020204020204" pitchFamily="34" charset="-122"/>
              </a:rPr>
              <a:t>价廉</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甘氨酸代替氨水</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作为</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显色剂，</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使用分光光度计测定铜离子浓度，</a:t>
            </a:r>
            <a:r>
              <a:rPr lang="zh-CN" altLang="en-US" sz="1600" dirty="0" err="1">
                <a:latin typeface="微软雅黑" panose="020B0503020204020204" pitchFamily="34" charset="-122"/>
                <a:ea typeface="微软雅黑" panose="020B0503020204020204" pitchFamily="34" charset="-122"/>
                <a:cs typeface="微软雅黑" panose="020B0503020204020204" pitchFamily="34" charset="-122"/>
                <a:sym typeface="+mn-ea"/>
              </a:rPr>
              <a:t>安全</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环保</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弥补传统实验的</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诸多</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不足</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，取得更好的教学效果。</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6" name="椭圆 75"/>
          <p:cNvSpPr/>
          <p:nvPr/>
        </p:nvSpPr>
        <p:spPr>
          <a:xfrm>
            <a:off x="93217" y="1076621"/>
            <a:ext cx="936015" cy="936015"/>
          </a:xfrm>
          <a:prstGeom prst="ellipse">
            <a:avLst/>
          </a:prstGeom>
          <a:solidFill>
            <a:srgbClr val="1A3F6C"/>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 name="直接连接符 1"/>
          <p:cNvCxnSpPr/>
          <p:nvPr/>
        </p:nvCxnSpPr>
        <p:spPr>
          <a:xfrm>
            <a:off x="515257" y="624114"/>
            <a:ext cx="8113486" cy="0"/>
          </a:xfrm>
          <a:prstGeom prst="line">
            <a:avLst/>
          </a:prstGeom>
        </p:spPr>
        <p:style>
          <a:lnRef idx="1">
            <a:schemeClr val="dk1"/>
          </a:lnRef>
          <a:fillRef idx="0">
            <a:schemeClr val="dk1"/>
          </a:fillRef>
          <a:effectRef idx="0">
            <a:schemeClr val="dk1"/>
          </a:effectRef>
          <a:fontRef idx="minor">
            <a:schemeClr val="tx1"/>
          </a:fontRef>
        </p:style>
      </p:cxnSp>
      <p:sp>
        <p:nvSpPr>
          <p:cNvPr id="3" name="椭圆 2"/>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25"/>
          <p:cNvSpPr txBox="1"/>
          <p:nvPr/>
        </p:nvSpPr>
        <p:spPr>
          <a:xfrm>
            <a:off x="908957" y="206330"/>
            <a:ext cx="1351280" cy="39878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实验结论</a:t>
            </a:r>
            <a:endParaRPr lang="zh-CN" altLang="en-US" sz="2000" b="1" spc="3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spd="slow">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875267" y="903259"/>
            <a:ext cx="4879362" cy="46037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绿色环保</a:t>
            </a:r>
            <a:r>
              <a:rPr lang="zh-CN" altLang="en-US" sz="2400" b="1" dirty="0">
                <a:latin typeface="微软雅黑" panose="020B0503020204020204" pitchFamily="34" charset="-122"/>
                <a:ea typeface="微软雅黑" panose="020B0503020204020204" pitchFamily="34" charset="-122"/>
              </a:rPr>
              <a:t>，切合国家环境安全政策</a:t>
            </a:r>
            <a:endParaRPr lang="zh-CN" altLang="en-US" sz="2400" b="1" dirty="0">
              <a:latin typeface="微软雅黑" panose="020B0503020204020204" pitchFamily="34" charset="-122"/>
              <a:ea typeface="微软雅黑" panose="020B0503020204020204" pitchFamily="34" charset="-122"/>
            </a:endParaRPr>
          </a:p>
        </p:txBody>
      </p:sp>
      <p:sp>
        <p:nvSpPr>
          <p:cNvPr id="16" name="TextBox 15"/>
          <p:cNvSpPr txBox="1"/>
          <p:nvPr/>
        </p:nvSpPr>
        <p:spPr>
          <a:xfrm>
            <a:off x="881380" y="2098040"/>
            <a:ext cx="4806315" cy="460375"/>
          </a:xfrm>
          <a:prstGeom prst="rect">
            <a:avLst/>
          </a:prstGeom>
          <a:noFill/>
        </p:spPr>
        <p:txBody>
          <a:bodyPr wrap="square"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对比</a:t>
            </a:r>
            <a:r>
              <a:rPr lang="zh-CN" altLang="en-US" sz="2400" b="1" dirty="0">
                <a:latin typeface="微软雅黑" panose="020B0503020204020204" pitchFamily="34" charset="-122"/>
                <a:ea typeface="微软雅黑" panose="020B0503020204020204" pitchFamily="34" charset="-122"/>
              </a:rPr>
              <a:t>实验，相互印证，结果更可靠</a:t>
            </a:r>
            <a:endParaRPr lang="zh-CN" altLang="en-US" sz="2400" b="1" dirty="0">
              <a:latin typeface="微软雅黑" panose="020B0503020204020204" pitchFamily="34" charset="-122"/>
              <a:ea typeface="微软雅黑" panose="020B0503020204020204" pitchFamily="34" charset="-122"/>
            </a:endParaRPr>
          </a:p>
        </p:txBody>
      </p:sp>
      <p:sp>
        <p:nvSpPr>
          <p:cNvPr id="24" name="椭圆 23"/>
          <p:cNvSpPr/>
          <p:nvPr/>
        </p:nvSpPr>
        <p:spPr>
          <a:xfrm>
            <a:off x="457547" y="99589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A3F6C"/>
              </a:solidFill>
            </a:endParaRPr>
          </a:p>
        </p:txBody>
      </p:sp>
      <p:sp>
        <p:nvSpPr>
          <p:cNvPr id="25" name="椭圆 24"/>
          <p:cNvSpPr/>
          <p:nvPr/>
        </p:nvSpPr>
        <p:spPr>
          <a:xfrm>
            <a:off x="458182" y="3385491"/>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A3F6C"/>
              </a:solidFill>
            </a:endParaRPr>
          </a:p>
        </p:txBody>
      </p:sp>
      <p:sp>
        <p:nvSpPr>
          <p:cNvPr id="28" name="TextBox 27"/>
          <p:cNvSpPr txBox="1"/>
          <p:nvPr/>
        </p:nvSpPr>
        <p:spPr>
          <a:xfrm>
            <a:off x="881380" y="3107690"/>
            <a:ext cx="4879340" cy="82994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用</a:t>
            </a:r>
            <a:r>
              <a:rPr lang="en-US" altLang="zh-CN" sz="2400" b="1" dirty="0">
                <a:solidFill>
                  <a:srgbClr val="FF0000"/>
                </a:solidFill>
                <a:latin typeface="微软雅黑" panose="020B0503020204020204" pitchFamily="34" charset="-122"/>
                <a:ea typeface="微软雅黑" panose="020B0503020204020204" pitchFamily="34" charset="-122"/>
              </a:rPr>
              <a:t>基础实验方法</a:t>
            </a:r>
            <a:r>
              <a:rPr lang="zh-CN" altLang="en-US" sz="2400" b="1" dirty="0">
                <a:latin typeface="微软雅黑" panose="020B0503020204020204" pitchFamily="34" charset="-122"/>
                <a:ea typeface="微软雅黑" panose="020B0503020204020204" pitchFamily="34" charset="-122"/>
              </a:rPr>
              <a:t>测定溶度积常数</a:t>
            </a:r>
            <a:r>
              <a:rPr lang="en-US" altLang="zh-CN"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r>
              <a:rPr lang="zh-CN" altLang="en-US" sz="2400" b="1" dirty="0">
                <a:latin typeface="微软雅黑" panose="020B0503020204020204" pitchFamily="34" charset="-122"/>
                <a:ea typeface="微软雅黑" panose="020B0503020204020204" pitchFamily="34" charset="-122"/>
              </a:rPr>
              <a:t>更适合在基础实验教学中推广</a:t>
            </a:r>
            <a:endParaRPr lang="zh-CN" altLang="en-US" sz="2400" b="1" dirty="0">
              <a:latin typeface="微软雅黑" panose="020B0503020204020204" pitchFamily="34" charset="-122"/>
              <a:ea typeface="微软雅黑" panose="020B0503020204020204" pitchFamily="34" charset="-122"/>
            </a:endParaRPr>
          </a:p>
        </p:txBody>
      </p:sp>
      <p:sp>
        <p:nvSpPr>
          <p:cNvPr id="30" name="椭圆 29"/>
          <p:cNvSpPr/>
          <p:nvPr/>
        </p:nvSpPr>
        <p:spPr>
          <a:xfrm>
            <a:off x="458530" y="219046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A3F6C"/>
              </a:solidFill>
            </a:endParaRPr>
          </a:p>
        </p:txBody>
      </p:sp>
      <p:pic>
        <p:nvPicPr>
          <p:cNvPr id="2" name="图片 1" descr="微信图片_20240709161017"/>
          <p:cNvPicPr>
            <a:picLocks noChangeAspect="1"/>
          </p:cNvPicPr>
          <p:nvPr/>
        </p:nvPicPr>
        <p:blipFill>
          <a:blip r:embed="rId1"/>
          <a:srcRect l="11248" t="16173"/>
          <a:stretch>
            <a:fillRect/>
          </a:stretch>
        </p:blipFill>
        <p:spPr>
          <a:xfrm>
            <a:off x="5754370" y="3107690"/>
            <a:ext cx="3004820" cy="1593850"/>
          </a:xfrm>
          <a:prstGeom prst="rect">
            <a:avLst/>
          </a:prstGeom>
          <a:effectLst>
            <a:outerShdw blurRad="50800" dist="38100" dir="2700000" algn="tl" rotWithShape="0">
              <a:prstClr val="black">
                <a:alpha val="40000"/>
              </a:prstClr>
            </a:outerShdw>
          </a:effectLst>
        </p:spPr>
      </p:pic>
      <p:pic>
        <p:nvPicPr>
          <p:cNvPr id="3" name="图片 2"/>
          <p:cNvPicPr>
            <a:picLocks noChangeAspect="1"/>
          </p:cNvPicPr>
          <p:nvPr/>
        </p:nvPicPr>
        <p:blipFill>
          <a:blip r:embed="rId2"/>
          <a:stretch>
            <a:fillRect/>
          </a:stretch>
        </p:blipFill>
        <p:spPr>
          <a:xfrm>
            <a:off x="5760720" y="1683385"/>
            <a:ext cx="1685290" cy="1264285"/>
          </a:xfrm>
          <a:prstGeom prst="rect">
            <a:avLst/>
          </a:prstGeom>
          <a:effectLst>
            <a:outerShdw blurRad="50800" dist="38100" dir="2700000" algn="tl" rotWithShape="0">
              <a:prstClr val="black">
                <a:alpha val="40000"/>
              </a:prstClr>
            </a:outerShdw>
          </a:effectLst>
        </p:spPr>
      </p:pic>
      <p:pic>
        <p:nvPicPr>
          <p:cNvPr id="5" name="图片 4"/>
          <p:cNvPicPr>
            <a:picLocks noChangeAspect="1"/>
          </p:cNvPicPr>
          <p:nvPr/>
        </p:nvPicPr>
        <p:blipFill>
          <a:blip r:embed="rId3"/>
          <a:stretch>
            <a:fillRect/>
          </a:stretch>
        </p:blipFill>
        <p:spPr>
          <a:xfrm>
            <a:off x="7655560" y="1628775"/>
            <a:ext cx="995680" cy="1399540"/>
          </a:xfrm>
          <a:prstGeom prst="rect">
            <a:avLst/>
          </a:prstGeom>
          <a:effectLst>
            <a:outerShdw blurRad="50800" dist="38100" dir="2700000" algn="tl" rotWithShape="0">
              <a:prstClr val="black">
                <a:alpha val="40000"/>
              </a:prstClr>
            </a:outerShdw>
          </a:effectLst>
        </p:spPr>
      </p:pic>
      <p:pic>
        <p:nvPicPr>
          <p:cNvPr id="100" name="图片 99"/>
          <p:cNvPicPr/>
          <p:nvPr/>
        </p:nvPicPr>
        <p:blipFill>
          <a:blip r:embed="rId4"/>
          <a:srcRect t="26841" b="8375"/>
          <a:stretch>
            <a:fillRect/>
          </a:stretch>
        </p:blipFill>
        <p:spPr>
          <a:xfrm>
            <a:off x="5754370" y="181610"/>
            <a:ext cx="1691640" cy="1328420"/>
          </a:xfrm>
          <a:prstGeom prst="rect">
            <a:avLst/>
          </a:prstGeom>
          <a:noFill/>
          <a:ln w="9525">
            <a:noFill/>
          </a:ln>
          <a:effectLst>
            <a:outerShdw blurRad="50800" dist="38100" dir="2700000" algn="tl" rotWithShape="0">
              <a:prstClr val="black">
                <a:alpha val="40000"/>
              </a:prstClr>
            </a:outerShdw>
          </a:effectLst>
        </p:spPr>
      </p:pic>
      <p:pic>
        <p:nvPicPr>
          <p:cNvPr id="4" name="图片 3"/>
          <p:cNvPicPr>
            <a:picLocks noChangeAspect="1"/>
          </p:cNvPicPr>
          <p:nvPr/>
        </p:nvPicPr>
        <p:blipFill>
          <a:blip r:embed="rId5"/>
          <a:srcRect l="18972" t="1749" r="28454" b="2896"/>
          <a:stretch>
            <a:fillRect/>
          </a:stretch>
        </p:blipFill>
        <p:spPr>
          <a:xfrm>
            <a:off x="7655560" y="165735"/>
            <a:ext cx="988060" cy="1344295"/>
          </a:xfrm>
          <a:prstGeom prst="rect">
            <a:avLst/>
          </a:prstGeom>
          <a:effectLst>
            <a:outerShdw blurRad="50800" dist="38100" dir="2700000" algn="tl" rotWithShape="0">
              <a:prstClr val="black">
                <a:alpha val="40000"/>
              </a:prstClr>
            </a:outerShdw>
          </a:effectLst>
        </p:spPr>
      </p:pic>
      <p:cxnSp>
        <p:nvCxnSpPr>
          <p:cNvPr id="6" name="直接连接符 5"/>
          <p:cNvCxnSpPr/>
          <p:nvPr/>
        </p:nvCxnSpPr>
        <p:spPr>
          <a:xfrm>
            <a:off x="515257" y="624114"/>
            <a:ext cx="4932000" cy="0"/>
          </a:xfrm>
          <a:prstGeom prst="line">
            <a:avLst/>
          </a:prstGeom>
        </p:spPr>
        <p:style>
          <a:lnRef idx="1">
            <a:schemeClr val="dk1"/>
          </a:lnRef>
          <a:fillRef idx="0">
            <a:schemeClr val="dk1"/>
          </a:fillRef>
          <a:effectRef idx="0">
            <a:schemeClr val="dk1"/>
          </a:effectRef>
          <a:fontRef idx="minor">
            <a:schemeClr val="tx1"/>
          </a:fontRef>
        </p:style>
      </p:cxnSp>
      <p:sp>
        <p:nvSpPr>
          <p:cNvPr id="7" name="椭圆 6"/>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TextBox 25"/>
          <p:cNvSpPr txBox="1"/>
          <p:nvPr/>
        </p:nvSpPr>
        <p:spPr>
          <a:xfrm>
            <a:off x="908957" y="206330"/>
            <a:ext cx="1351280" cy="398780"/>
          </a:xfrm>
          <a:prstGeom prst="rect">
            <a:avLst/>
          </a:prstGeom>
          <a:noFill/>
        </p:spPr>
        <p:txBody>
          <a:bodyPr wrap="none" rtlCol="0">
            <a:spAutoFit/>
          </a:bodyPr>
          <a:p>
            <a:r>
              <a:rPr lang="zh-CN" altLang="en-US" sz="2000" b="1" spc="300" dirty="0">
                <a:latin typeface="微软雅黑" panose="020B0503020204020204" pitchFamily="34" charset="-122"/>
                <a:ea typeface="微软雅黑" panose="020B0503020204020204" pitchFamily="34" charset="-122"/>
              </a:rPr>
              <a:t>实验</a:t>
            </a:r>
            <a:r>
              <a:rPr lang="zh-CN" altLang="en-US" sz="2000" b="1" spc="300" dirty="0">
                <a:latin typeface="微软雅黑" panose="020B0503020204020204" pitchFamily="34" charset="-122"/>
                <a:ea typeface="微软雅黑" panose="020B0503020204020204" pitchFamily="34" charset="-122"/>
              </a:rPr>
              <a:t>亮点</a:t>
            </a:r>
            <a:endParaRPr lang="zh-CN" altLang="en-US" sz="2000" b="1" spc="3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571500" y="687705"/>
            <a:ext cx="822325" cy="815340"/>
            <a:chOff x="304800" y="673100"/>
            <a:chExt cx="4000500" cy="4000500"/>
          </a:xfrm>
          <a:effectLst>
            <a:outerShdw blurRad="444500" dist="254000" dir="8100000" algn="tr" rotWithShape="0">
              <a:prstClr val="black">
                <a:alpha val="50000"/>
              </a:prstClr>
            </a:outerShdw>
          </a:effectLst>
        </p:grpSpPr>
        <p:sp>
          <p:nvSpPr>
            <p:cNvPr id="38" name="同心圆 3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椭圆 39"/>
          <p:cNvSpPr/>
          <p:nvPr/>
        </p:nvSpPr>
        <p:spPr>
          <a:xfrm>
            <a:off x="1021197" y="3291201"/>
            <a:ext cx="677676" cy="677676"/>
          </a:xfrm>
          <a:prstGeom prst="ellipse">
            <a:avLst/>
          </a:prstGeom>
          <a:solidFill>
            <a:srgbClr val="1A3F6C"/>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285613" y="595945"/>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780515" y="4295007"/>
            <a:ext cx="301060" cy="301060"/>
            <a:chOff x="304800" y="673100"/>
            <a:chExt cx="4000500" cy="4000500"/>
          </a:xfrm>
          <a:effectLst>
            <a:outerShdw blurRad="381000" dist="152400" dir="8100000" algn="tr" rotWithShape="0">
              <a:prstClr val="black">
                <a:alpha val="70000"/>
              </a:prstClr>
            </a:outerShdw>
          </a:effectLst>
        </p:grpSpPr>
        <p:sp>
          <p:nvSpPr>
            <p:cNvPr id="43" name="同心圆 4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椭圆 6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9" name="组合 68"/>
          <p:cNvGrpSpPr/>
          <p:nvPr/>
        </p:nvGrpSpPr>
        <p:grpSpPr>
          <a:xfrm>
            <a:off x="2680939" y="3364863"/>
            <a:ext cx="219777" cy="219777"/>
            <a:chOff x="304800" y="673100"/>
            <a:chExt cx="4000500" cy="4000500"/>
          </a:xfrm>
          <a:effectLst>
            <a:outerShdw blurRad="381000" dist="152400" dir="8100000" algn="tr" rotWithShape="0">
              <a:prstClr val="black">
                <a:alpha val="70000"/>
              </a:prstClr>
            </a:outerShdw>
          </a:effectLst>
        </p:grpSpPr>
        <p:sp>
          <p:nvSpPr>
            <p:cNvPr id="70" name="同心圆 6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椭圆 70"/>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nvGrpSpPr>
        <p:grpSpPr>
          <a:xfrm>
            <a:off x="432219" y="4349008"/>
            <a:ext cx="287919" cy="287919"/>
            <a:chOff x="304800" y="673100"/>
            <a:chExt cx="4000500" cy="4000500"/>
          </a:xfrm>
          <a:effectLst>
            <a:outerShdw blurRad="381000" dist="152400" dir="8100000" algn="tr" rotWithShape="0">
              <a:prstClr val="black">
                <a:alpha val="70000"/>
              </a:prstClr>
            </a:outerShdw>
          </a:effectLst>
        </p:grpSpPr>
        <p:sp>
          <p:nvSpPr>
            <p:cNvPr id="73" name="同心圆 72"/>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椭圆 73"/>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椭圆 74"/>
          <p:cNvSpPr/>
          <p:nvPr/>
        </p:nvSpPr>
        <p:spPr>
          <a:xfrm>
            <a:off x="5296785" y="101227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411378" y="4373766"/>
            <a:ext cx="137389" cy="137389"/>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p:cNvGrpSpPr/>
          <p:nvPr/>
        </p:nvGrpSpPr>
        <p:grpSpPr>
          <a:xfrm>
            <a:off x="7690686" y="2905029"/>
            <a:ext cx="824609" cy="824609"/>
            <a:chOff x="304800" y="673100"/>
            <a:chExt cx="4000500" cy="4000500"/>
          </a:xfrm>
          <a:effectLst>
            <a:outerShdw blurRad="317500" dist="190500" dir="8100000" algn="tr" rotWithShape="0">
              <a:prstClr val="black">
                <a:alpha val="50000"/>
              </a:prstClr>
            </a:outerShdw>
          </a:effectLst>
        </p:grpSpPr>
        <p:sp>
          <p:nvSpPr>
            <p:cNvPr id="78" name="同心圆 7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椭圆 78"/>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3" name="TextBox 82"/>
          <p:cNvSpPr txBox="1"/>
          <p:nvPr/>
        </p:nvSpPr>
        <p:spPr>
          <a:xfrm>
            <a:off x="1223479" y="1882547"/>
            <a:ext cx="6602646" cy="1018852"/>
          </a:xfrm>
          <a:prstGeom prst="rect">
            <a:avLst/>
          </a:prstGeom>
          <a:noFill/>
        </p:spPr>
        <p:txBody>
          <a:bodyPr wrap="none" rtlCol="0">
            <a:noAutofit/>
          </a:bodyPr>
          <a:lstStyle/>
          <a:p>
            <a:r>
              <a:rPr lang="zh-CN" altLang="en-US" sz="4600" b="1" dirty="0">
                <a:solidFill>
                  <a:srgbClr val="FF0000"/>
                </a:solidFill>
                <a:latin typeface="微软雅黑" panose="020B0503020204020204" pitchFamily="34" charset="-122"/>
                <a:ea typeface="微软雅黑" panose="020B0503020204020204" pitchFamily="34" charset="-122"/>
                <a:cs typeface="+mn-ea"/>
                <a:sym typeface="+mn-ea"/>
              </a:rPr>
              <a:t>感谢各位评委老师的聆听！</a:t>
            </a:r>
            <a:endParaRPr lang="zh-CN" altLang="en-US" sz="4600" b="1" dirty="0">
              <a:solidFill>
                <a:srgbClr val="FF0000"/>
              </a:solidFill>
              <a:latin typeface="微软雅黑" panose="020B0503020204020204" pitchFamily="34" charset="-122"/>
              <a:ea typeface="微软雅黑" panose="020B0503020204020204" pitchFamily="34" charset="-122"/>
              <a:cs typeface="+mn-ea"/>
              <a:sym typeface="+mn-ea"/>
            </a:endParaRPr>
          </a:p>
        </p:txBody>
      </p:sp>
      <p:sp>
        <p:nvSpPr>
          <p:cNvPr id="27" name="TextBox 26"/>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grpSp>
        <p:nvGrpSpPr>
          <p:cNvPr id="3" name="组合 2"/>
          <p:cNvGrpSpPr/>
          <p:nvPr/>
        </p:nvGrpSpPr>
        <p:grpSpPr>
          <a:xfrm>
            <a:off x="7602855" y="517525"/>
            <a:ext cx="492125" cy="549275"/>
            <a:chOff x="304800" y="673100"/>
            <a:chExt cx="4000500" cy="4000500"/>
          </a:xfrm>
          <a:effectLst>
            <a:outerShdw blurRad="317500" dist="190500" dir="810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380865" y="3281045"/>
            <a:ext cx="582295" cy="575945"/>
            <a:chOff x="304800" y="673100"/>
            <a:chExt cx="4000500" cy="4000500"/>
          </a:xfrm>
          <a:effectLst>
            <a:outerShdw blurRad="317500" dist="190500" dir="8100000" algn="tr" rotWithShape="0">
              <a:prstClr val="black">
                <a:alpha val="50000"/>
              </a:prstClr>
            </a:outerShdw>
          </a:effectLst>
        </p:grpSpPr>
        <p:sp>
          <p:nvSpPr>
            <p:cNvPr id="10" name="同心圆 9"/>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1"/>
    </p:custData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790700" cy="4871884"/>
          </a:xfrm>
          <a:prstGeom prst="rect">
            <a:avLst/>
          </a:prstGeom>
          <a:solidFill>
            <a:srgbClr val="1A3F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TextBox 15"/>
          <p:cNvSpPr txBox="1"/>
          <p:nvPr/>
        </p:nvSpPr>
        <p:spPr>
          <a:xfrm>
            <a:off x="3746639" y="2796998"/>
            <a:ext cx="1808480" cy="583565"/>
          </a:xfrm>
          <a:prstGeom prst="rect">
            <a:avLst/>
          </a:prstGeom>
          <a:noFill/>
        </p:spPr>
        <p:txBody>
          <a:bodyPr wrap="none" rtlCol="0">
            <a:spAutoFit/>
          </a:bodyPr>
          <a:lstStyle/>
          <a:p>
            <a:r>
              <a:rPr lang="zh-CN" altLang="zh-CN" sz="3200" b="1" dirty="0">
                <a:latin typeface="微软雅黑" panose="020B0503020204020204" pitchFamily="34" charset="-122"/>
                <a:ea typeface="微软雅黑" panose="020B0503020204020204" pitchFamily="34" charset="-122"/>
              </a:rPr>
              <a:t>研究</a:t>
            </a:r>
            <a:r>
              <a:rPr lang="zh-CN" altLang="zh-CN" sz="3200" b="1" dirty="0">
                <a:latin typeface="微软雅黑" panose="020B0503020204020204" pitchFamily="34" charset="-122"/>
                <a:ea typeface="微软雅黑" panose="020B0503020204020204" pitchFamily="34" charset="-122"/>
              </a:rPr>
              <a:t>思路</a:t>
            </a:r>
            <a:endParaRPr lang="zh-CN" altLang="zh-CN" sz="3200" b="1" dirty="0">
              <a:latin typeface="微软雅黑" panose="020B0503020204020204" pitchFamily="34" charset="-122"/>
              <a:ea typeface="微软雅黑" panose="020B0503020204020204" pitchFamily="34" charset="-122"/>
            </a:endParaRPr>
          </a:p>
        </p:txBody>
      </p:sp>
      <p:sp>
        <p:nvSpPr>
          <p:cNvPr id="25" name="椭圆 24"/>
          <p:cNvSpPr/>
          <p:nvPr/>
        </p:nvSpPr>
        <p:spPr>
          <a:xfrm>
            <a:off x="3335765" y="29557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A3F6C"/>
              </a:solidFill>
            </a:endParaRPr>
          </a:p>
        </p:txBody>
      </p:sp>
      <p:sp>
        <p:nvSpPr>
          <p:cNvPr id="28" name="TextBox 27"/>
          <p:cNvSpPr txBox="1"/>
          <p:nvPr/>
        </p:nvSpPr>
        <p:spPr>
          <a:xfrm>
            <a:off x="3746639" y="1525878"/>
            <a:ext cx="1808480" cy="583565"/>
          </a:xfrm>
          <a:prstGeom prst="rect">
            <a:avLst/>
          </a:prstGeom>
          <a:noFill/>
        </p:spPr>
        <p:txBody>
          <a:bodyPr wrap="none" rtlCol="0">
            <a:spAutoFit/>
          </a:bodyPr>
          <a:lstStyle/>
          <a:p>
            <a:r>
              <a:rPr lang="zh-CN" altLang="zh-CN" sz="3200" b="1" dirty="0">
                <a:latin typeface="微软雅黑" panose="020B0503020204020204" pitchFamily="34" charset="-122"/>
                <a:ea typeface="微软雅黑" panose="020B0503020204020204" pitchFamily="34" charset="-122"/>
              </a:rPr>
              <a:t>选题</a:t>
            </a:r>
            <a:r>
              <a:rPr lang="zh-CN" altLang="zh-CN" sz="3200" b="1" dirty="0">
                <a:latin typeface="微软雅黑" panose="020B0503020204020204" pitchFamily="34" charset="-122"/>
                <a:ea typeface="微软雅黑" panose="020B0503020204020204" pitchFamily="34" charset="-122"/>
              </a:rPr>
              <a:t>背景</a:t>
            </a:r>
            <a:endParaRPr lang="zh-CN" altLang="zh-CN" sz="3200" b="1" dirty="0">
              <a:latin typeface="微软雅黑" panose="020B0503020204020204" pitchFamily="34" charset="-122"/>
              <a:ea typeface="微软雅黑" panose="020B0503020204020204" pitchFamily="34" charset="-122"/>
            </a:endParaRPr>
          </a:p>
        </p:txBody>
      </p:sp>
      <p:sp>
        <p:nvSpPr>
          <p:cNvPr id="30" name="椭圆 29"/>
          <p:cNvSpPr/>
          <p:nvPr/>
        </p:nvSpPr>
        <p:spPr>
          <a:xfrm>
            <a:off x="3316654" y="1671773"/>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1A3F6C"/>
              </a:solidFill>
            </a:endParaRPr>
          </a:p>
        </p:txBody>
      </p:sp>
      <p:sp>
        <p:nvSpPr>
          <p:cNvPr id="7" name="TextBox 1"/>
          <p:cNvSpPr txBox="1"/>
          <p:nvPr/>
        </p:nvSpPr>
        <p:spPr>
          <a:xfrm rot="16200000">
            <a:off x="-400508" y="2448639"/>
            <a:ext cx="2644775" cy="707886"/>
          </a:xfrm>
          <a:prstGeom prst="rect">
            <a:avLst/>
          </a:prstGeom>
          <a:noFill/>
        </p:spPr>
        <p:txBody>
          <a:bodyPr vert="eaVert"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选题</a:t>
            </a:r>
            <a:r>
              <a:rPr lang="zh-CN" altLang="en-US" sz="4000" dirty="0">
                <a:solidFill>
                  <a:schemeClr val="bg1"/>
                </a:solidFill>
                <a:latin typeface="微软雅黑" panose="020B0503020204020204" pitchFamily="34" charset="-122"/>
                <a:ea typeface="微软雅黑" panose="020B0503020204020204" pitchFamily="34" charset="-122"/>
              </a:rPr>
              <a:t>意义</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8" name="TextBox 2"/>
          <p:cNvSpPr txBox="1"/>
          <p:nvPr/>
        </p:nvSpPr>
        <p:spPr>
          <a:xfrm>
            <a:off x="356253" y="597625"/>
            <a:ext cx="1241030" cy="492125"/>
          </a:xfrm>
          <a:prstGeom prst="rect">
            <a:avLst/>
          </a:prstGeom>
          <a:noFill/>
        </p:spPr>
        <p:txBody>
          <a:bodyPr wrap="square" lIns="0" tIns="0" rIns="0" bIns="0"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Part 1</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1504949" y="2197100"/>
            <a:ext cx="707887" cy="692151"/>
            <a:chOff x="2262782" y="1446400"/>
            <a:chExt cx="1301106" cy="1301106"/>
          </a:xfrm>
        </p:grpSpPr>
        <p:sp>
          <p:nvSpPr>
            <p:cNvPr id="10" name="椭圆 9"/>
            <p:cNvSpPr/>
            <p:nvPr/>
          </p:nvSpPr>
          <p:spPr>
            <a:xfrm>
              <a:off x="2262782" y="1446400"/>
              <a:ext cx="1301106" cy="13011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KSO_Shape"/>
            <p:cNvSpPr/>
            <p:nvPr/>
          </p:nvSpPr>
          <p:spPr bwMode="auto">
            <a:xfrm>
              <a:off x="2569626" y="1834674"/>
              <a:ext cx="687417" cy="58544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1A3F6C"/>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p:spPr>
        <p:style>
          <a:lnRef idx="1">
            <a:schemeClr val="dk1"/>
          </a:lnRef>
          <a:fillRef idx="0">
            <a:schemeClr val="dk1"/>
          </a:fillRef>
          <a:effectRef idx="0">
            <a:schemeClr val="dk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51280" cy="39878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选题</a:t>
            </a:r>
            <a:r>
              <a:rPr lang="zh-CN" altLang="en-US" sz="2000" b="1" spc="300" dirty="0">
                <a:latin typeface="微软雅黑" panose="020B0503020204020204" pitchFamily="34" charset="-122"/>
                <a:ea typeface="微软雅黑" panose="020B0503020204020204" pitchFamily="34" charset="-122"/>
              </a:rPr>
              <a:t>背景</a:t>
            </a:r>
            <a:endParaRPr lang="zh-CN" altLang="en-US" sz="2000" b="1" spc="300" dirty="0">
              <a:latin typeface="微软雅黑" panose="020B0503020204020204" pitchFamily="34" charset="-122"/>
              <a:ea typeface="微软雅黑" panose="020B0503020204020204" pitchFamily="34" charset="-122"/>
            </a:endParaRPr>
          </a:p>
        </p:txBody>
      </p:sp>
      <p:grpSp>
        <p:nvGrpSpPr>
          <p:cNvPr id="44" name="组合 43"/>
          <p:cNvGrpSpPr/>
          <p:nvPr/>
        </p:nvGrpSpPr>
        <p:grpSpPr>
          <a:xfrm rot="5400000">
            <a:off x="638721" y="898780"/>
            <a:ext cx="1146479" cy="1489544"/>
            <a:chOff x="4020870" y="2194485"/>
            <a:chExt cx="1102258" cy="1432090"/>
          </a:xfrm>
          <a:effectLst>
            <a:outerShdw blurRad="444500" dist="254000" dir="8100000" algn="tr" rotWithShape="0">
              <a:prstClr val="black">
                <a:alpha val="50000"/>
              </a:prstClr>
            </a:outerShdw>
          </a:effectLst>
        </p:grpSpPr>
        <p:sp>
          <p:nvSpPr>
            <p:cNvPr id="4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chemeClr val="bg1"/>
                </a:gs>
                <a:gs pos="55000">
                  <a:schemeClr val="bg1">
                    <a:lumMod val="95000"/>
                  </a:schemeClr>
                </a:gs>
                <a:gs pos="100000">
                  <a:schemeClr val="bg1">
                    <a:lumMod val="65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chemeClr val="bg1"/>
                </a:gs>
                <a:gs pos="43000">
                  <a:schemeClr val="bg1">
                    <a:lumMod val="95000"/>
                  </a:schemeClr>
                </a:gs>
                <a:gs pos="100000">
                  <a:schemeClr val="bg1">
                    <a:lumMod val="75000"/>
                  </a:schemeClr>
                </a:gs>
              </a:gsLst>
              <a:lin ang="14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38" name="TextBox 24"/>
          <p:cNvSpPr>
            <a:spLocks noChangeArrowheads="1"/>
          </p:cNvSpPr>
          <p:nvPr/>
        </p:nvSpPr>
        <p:spPr bwMode="auto">
          <a:xfrm>
            <a:off x="607692" y="1297831"/>
            <a:ext cx="87471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2400" b="1" dirty="0">
                <a:latin typeface="微软雅黑" panose="020B0503020204020204" pitchFamily="34" charset="-122"/>
                <a:ea typeface="微软雅黑" panose="020B0503020204020204" pitchFamily="34" charset="-122"/>
              </a:rPr>
              <a:t>教学现状</a:t>
            </a:r>
            <a:endParaRPr lang="zh-CN" altLang="en-US" sz="2400" b="1" dirty="0">
              <a:latin typeface="微软雅黑" panose="020B0503020204020204" pitchFamily="34" charset="-122"/>
              <a:ea typeface="微软雅黑" panose="020B0503020204020204" pitchFamily="34" charset="-122"/>
            </a:endParaRPr>
          </a:p>
        </p:txBody>
      </p:sp>
      <p:grpSp>
        <p:nvGrpSpPr>
          <p:cNvPr id="10" name="组合 9"/>
          <p:cNvGrpSpPr/>
          <p:nvPr/>
        </p:nvGrpSpPr>
        <p:grpSpPr>
          <a:xfrm>
            <a:off x="2216719" y="1268385"/>
            <a:ext cx="6567491" cy="829945"/>
            <a:chOff x="2073463" y="763268"/>
            <a:chExt cx="6567491" cy="1061498"/>
          </a:xfrm>
        </p:grpSpPr>
        <p:sp>
          <p:nvSpPr>
            <p:cNvPr id="6" name="圆角矩形 22"/>
            <p:cNvSpPr/>
            <p:nvPr/>
          </p:nvSpPr>
          <p:spPr>
            <a:xfrm>
              <a:off x="2073463" y="800930"/>
              <a:ext cx="6567491" cy="102107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2130055" y="763268"/>
              <a:ext cx="6411882" cy="1061498"/>
            </a:xfrm>
            <a:prstGeom prst="rect">
              <a:avLst/>
            </a:prstGeom>
            <a:noFill/>
          </p:spPr>
          <p:txBody>
            <a:bodyPr wrap="square">
              <a:spAutoFit/>
            </a:bodyPr>
            <a:lstStyle/>
            <a:p>
              <a:pPr algn="dist">
                <a:lnSpc>
                  <a:spcPct val="15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难溶电解质的沉淀溶解平衡是无机化学的重要内容，其平衡常数</a:t>
              </a:r>
              <a:endParaRPr lang="zh-CN" altLang="en-US" sz="1600" dirty="0">
                <a:latin typeface="微软雅黑" panose="020B0503020204020204" pitchFamily="34" charset="-122"/>
                <a:ea typeface="微软雅黑" panose="020B0503020204020204" pitchFamily="34" charset="-122"/>
                <a:sym typeface="微软雅黑" panose="020B0503020204020204" pitchFamily="34" charset="-122"/>
              </a:endParaRPr>
            </a:p>
            <a:p>
              <a:pPr algn="dist">
                <a:lnSpc>
                  <a:spcPct val="15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又称溶度积常数的测定是</a:t>
              </a:r>
              <a:r>
                <a:rPr lang="zh-CN" altLang="en-US"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无机化学实验中重要的实验之一</a:t>
              </a:r>
              <a:endParaRPr lang="zh-CN" altLang="en-US" sz="1600" dirty="0">
                <a:solidFill>
                  <a:srgbClr val="FF0000"/>
                </a:solidFill>
              </a:endParaRPr>
            </a:p>
          </p:txBody>
        </p:sp>
      </p:grpSp>
      <p:grpSp>
        <p:nvGrpSpPr>
          <p:cNvPr id="14" name="组合 13"/>
          <p:cNvGrpSpPr/>
          <p:nvPr/>
        </p:nvGrpSpPr>
        <p:grpSpPr>
          <a:xfrm>
            <a:off x="256053" y="2754725"/>
            <a:ext cx="4874817" cy="1542820"/>
            <a:chOff x="6051549" y="4864492"/>
            <a:chExt cx="5537279" cy="1593847"/>
          </a:xfrm>
        </p:grpSpPr>
        <p:sp>
          <p:nvSpPr>
            <p:cNvPr id="23" name="圆角矩形 22"/>
            <p:cNvSpPr/>
            <p:nvPr/>
          </p:nvSpPr>
          <p:spPr>
            <a:xfrm>
              <a:off x="6051549" y="4864492"/>
              <a:ext cx="5537200" cy="1593847"/>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13" name="文本框 12"/>
            <p:cNvSpPr txBox="1"/>
            <p:nvPr/>
          </p:nvSpPr>
          <p:spPr>
            <a:xfrm>
              <a:off x="6086171" y="4929627"/>
              <a:ext cx="5502657" cy="1314628"/>
            </a:xfrm>
            <a:prstGeom prst="rect">
              <a:avLst/>
            </a:prstGeom>
            <a:noFill/>
          </p:spPr>
          <p:txBody>
            <a:bodyPr wrap="square">
              <a:spAutoFit/>
            </a:bodyPr>
            <a:lstStyle/>
            <a:p>
              <a:pPr algn="just">
                <a:lnSpc>
                  <a:spcPct val="16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传统教材中以</a:t>
              </a:r>
              <a:r>
                <a:rPr lang="zh-CN" altLang="en-US"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氨水为显色剂采用分光光度计</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测量铜离子的浓度，然后计算出溶度积常数（</a:t>
              </a:r>
              <a:r>
                <a:rPr lang="en-US" altLang="zh-CN" sz="1600" dirty="0">
                  <a:latin typeface="微软雅黑" panose="020B0503020204020204" pitchFamily="34" charset="-122"/>
                  <a:ea typeface="微软雅黑" panose="020B0503020204020204" pitchFamily="34" charset="-122"/>
                  <a:sym typeface="微软雅黑" panose="020B0503020204020204" pitchFamily="34" charset="-122"/>
                </a:rPr>
                <a:t>K</a:t>
              </a:r>
              <a:r>
                <a:rPr lang="en-US" altLang="zh-CN" sz="1600" baseline="-25000" dirty="0">
                  <a:solidFill>
                    <a:schemeClr val="tx1"/>
                  </a:solidFill>
                  <a:uFillTx/>
                  <a:latin typeface="微软雅黑" panose="020B0503020204020204" pitchFamily="34" charset="-122"/>
                  <a:ea typeface="微软雅黑" panose="020B0503020204020204" pitchFamily="34" charset="-122"/>
                  <a:sym typeface="微软雅黑" panose="020B0503020204020204" pitchFamily="34" charset="-122"/>
                </a:rPr>
                <a:t>sp</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60000"/>
                </a:lnSpc>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但在教学实践中我们发现</a:t>
              </a:r>
              <a:r>
                <a:rPr lang="zh-CN" altLang="en-US" sz="16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存在一些亟待解决的问题</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6" name="图片 3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407025" y="2345690"/>
            <a:ext cx="3221990" cy="2416810"/>
          </a:xfrm>
          <a:prstGeom prst="rect">
            <a:avLst/>
          </a:prstGeom>
          <a:effectLst>
            <a:outerShdw blurRad="50800" dist="38100" dir="2700000" algn="tl" rotWithShape="0">
              <a:prstClr val="black">
                <a:alpha val="40000"/>
              </a:prstClr>
            </a:outerShdw>
          </a:effectLst>
        </p:spPr>
      </p:pic>
    </p:spTree>
    <p:custDataLst>
      <p:tags r:id="rId2"/>
    </p:custData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p:spPr>
        <p:style>
          <a:lnRef idx="1">
            <a:schemeClr val="dk1"/>
          </a:lnRef>
          <a:fillRef idx="0">
            <a:schemeClr val="dk1"/>
          </a:fillRef>
          <a:effectRef idx="0">
            <a:schemeClr val="dk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选题背景</a:t>
            </a:r>
            <a:endParaRPr lang="zh-CN" altLang="en-US" sz="2000" b="1" spc="300" dirty="0">
              <a:latin typeface="微软雅黑" panose="020B0503020204020204" pitchFamily="34" charset="-122"/>
              <a:ea typeface="微软雅黑" panose="020B0503020204020204" pitchFamily="34" charset="-122"/>
            </a:endParaRPr>
          </a:p>
        </p:txBody>
      </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grpSp>
        <p:nvGrpSpPr>
          <p:cNvPr id="21" name="组合 20"/>
          <p:cNvGrpSpPr/>
          <p:nvPr/>
        </p:nvGrpSpPr>
        <p:grpSpPr>
          <a:xfrm>
            <a:off x="396236" y="1861681"/>
            <a:ext cx="2067564" cy="1819906"/>
            <a:chOff x="153203" y="4226022"/>
            <a:chExt cx="6515894" cy="1028716"/>
          </a:xfrm>
        </p:grpSpPr>
        <p:grpSp>
          <p:nvGrpSpPr>
            <p:cNvPr id="16" name="组合 15"/>
            <p:cNvGrpSpPr/>
            <p:nvPr/>
          </p:nvGrpSpPr>
          <p:grpSpPr>
            <a:xfrm>
              <a:off x="153203" y="4226022"/>
              <a:ext cx="6515894" cy="925976"/>
              <a:chOff x="4304043" y="1286668"/>
              <a:chExt cx="3837944" cy="2757793"/>
            </a:xfrm>
            <a:effectLst>
              <a:outerShdw blurRad="381000" dist="254000" dir="8100000" algn="tr" rotWithShape="0">
                <a:prstClr val="black">
                  <a:alpha val="40000"/>
                </a:prstClr>
              </a:outerShdw>
            </a:effectLst>
          </p:grpSpPr>
          <p:sp>
            <p:nvSpPr>
              <p:cNvPr id="17"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31"/>
              <p:cNvSpPr/>
              <p:nvPr/>
            </p:nvSpPr>
            <p:spPr>
              <a:xfrm>
                <a:off x="4351930" y="1330004"/>
                <a:ext cx="3742172" cy="2671122"/>
              </a:xfrm>
              <a:prstGeom prst="round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文本框 19"/>
            <p:cNvSpPr txBox="1"/>
            <p:nvPr/>
          </p:nvSpPr>
          <p:spPr>
            <a:xfrm>
              <a:off x="426648" y="4263092"/>
              <a:ext cx="5969001" cy="991646"/>
            </a:xfrm>
            <a:prstGeom prst="rect">
              <a:avLst/>
            </a:prstGeom>
            <a:noFill/>
          </p:spPr>
          <p:txBody>
            <a:bodyPr wrap="square">
              <a:spAutoFit/>
            </a:bodyPr>
            <a:lstStyle/>
            <a:p>
              <a:pPr algn="just"/>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氨水散发出</a:t>
              </a:r>
              <a:r>
                <a:rPr lang="zh-CN" altLang="en-US" sz="1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强烈刺激性气味</a:t>
              </a:r>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且具有</a:t>
              </a:r>
              <a:r>
                <a:rPr lang="zh-CN" altLang="en-US" sz="1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腐蚀性</a:t>
              </a:r>
              <a:r>
                <a:rPr lang="zh-CN" altLang="en-US" sz="1800" b="1" dirty="0">
                  <a:latin typeface="微软雅黑" panose="020B0503020204020204" pitchFamily="34" charset="-122"/>
                  <a:ea typeface="微软雅黑" panose="020B0503020204020204" pitchFamily="34" charset="-122"/>
                  <a:sym typeface="微软雅黑" panose="020B0503020204020204" pitchFamily="34" charset="-122"/>
                </a:rPr>
                <a:t>，易对学生和环境构成</a:t>
              </a:r>
              <a:r>
                <a:rPr lang="zh-CN" altLang="en-US" sz="1800" b="1" dirty="0">
                  <a:highlight>
                    <a:srgbClr val="FFFF00"/>
                  </a:highlight>
                  <a:latin typeface="微软雅黑" panose="020B0503020204020204" pitchFamily="34" charset="-122"/>
                  <a:ea typeface="微软雅黑" panose="020B0503020204020204" pitchFamily="34" charset="-122"/>
                  <a:sym typeface="微软雅黑" panose="020B0503020204020204" pitchFamily="34" charset="-122"/>
                </a:rPr>
                <a:t>潜在风险</a:t>
              </a:r>
              <a:endParaRPr lang="en-US" altLang="zh-CN" sz="1800" b="1" dirty="0">
                <a:highlight>
                  <a:srgbClr val="FFFF00"/>
                </a:highlight>
                <a:latin typeface="微软雅黑" panose="020B0503020204020204" pitchFamily="34" charset="-122"/>
                <a:ea typeface="微软雅黑" panose="020B0503020204020204" pitchFamily="34" charset="-122"/>
                <a:sym typeface="微软雅黑" panose="020B0503020204020204" pitchFamily="34" charset="-122"/>
              </a:endParaRPr>
            </a:p>
            <a:p>
              <a:pPr algn="just"/>
              <a:endParaRPr lang="en-US" altLang="zh-CN"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76632" y="872332"/>
            <a:ext cx="5940668" cy="3883817"/>
          </a:xfrm>
          <a:prstGeom prst="rect">
            <a:avLst/>
          </a:prstGeom>
        </p:spPr>
      </p:pic>
      <p:sp>
        <p:nvSpPr>
          <p:cNvPr id="42" name="矩形 41"/>
          <p:cNvSpPr/>
          <p:nvPr/>
        </p:nvSpPr>
        <p:spPr>
          <a:xfrm>
            <a:off x="4933950" y="1117776"/>
            <a:ext cx="2190750" cy="116372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箭头连接符 47"/>
          <p:cNvCxnSpPr/>
          <p:nvPr/>
        </p:nvCxnSpPr>
        <p:spPr>
          <a:xfrm flipV="1">
            <a:off x="2550567" y="2216150"/>
            <a:ext cx="2243683" cy="247775"/>
          </a:xfrm>
          <a:prstGeom prst="straightConnector1">
            <a:avLst/>
          </a:prstGeom>
          <a:ln w="762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 name="矩形 1"/>
          <p:cNvSpPr/>
          <p:nvPr/>
        </p:nvSpPr>
        <p:spPr>
          <a:xfrm>
            <a:off x="7124700" y="1135964"/>
            <a:ext cx="1792600" cy="114554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60"/>
          <p:cNvSpPr txBox="1"/>
          <p:nvPr/>
        </p:nvSpPr>
        <p:spPr>
          <a:xfrm>
            <a:off x="2670651" y="242192"/>
            <a:ext cx="2635571" cy="276999"/>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lumMod val="85000"/>
                    <a:lumOff val="15000"/>
                  </a:schemeClr>
                </a:solidFill>
                <a:latin typeface="+mn-ea"/>
                <a:sym typeface="+mn-ea"/>
              </a:rPr>
              <a:t>存在问题</a:t>
            </a:r>
            <a:r>
              <a:rPr lang="en-US" altLang="zh-CN" sz="1800" dirty="0">
                <a:solidFill>
                  <a:schemeClr val="tx1">
                    <a:lumMod val="85000"/>
                    <a:lumOff val="15000"/>
                  </a:schemeClr>
                </a:solidFill>
                <a:latin typeface="+mn-ea"/>
                <a:sym typeface="+mn-ea"/>
              </a:rPr>
              <a:t>1</a:t>
            </a:r>
            <a:r>
              <a:rPr lang="zh-CN" altLang="en-US" sz="1800" dirty="0">
                <a:solidFill>
                  <a:schemeClr val="tx1">
                    <a:lumMod val="85000"/>
                    <a:lumOff val="15000"/>
                  </a:schemeClr>
                </a:solidFill>
                <a:latin typeface="+mn-ea"/>
                <a:sym typeface="+mn-ea"/>
              </a:rPr>
              <a:t>：氨水有危害</a:t>
            </a:r>
            <a:endParaRPr lang="zh-CN" altLang="en-US" sz="1800" dirty="0">
              <a:solidFill>
                <a:schemeClr val="tx1">
                  <a:lumMod val="85000"/>
                  <a:lumOff val="15000"/>
                </a:schemeClr>
              </a:solidFill>
              <a:latin typeface="+mn-ea"/>
              <a:sym typeface="+mn-ea"/>
            </a:endParaRPr>
          </a:p>
        </p:txBody>
      </p:sp>
    </p:spTree>
    <p:custDataLst>
      <p:tags r:id="rId2"/>
    </p:custDataLst>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15257" y="624114"/>
            <a:ext cx="8113486" cy="0"/>
          </a:xfrm>
          <a:prstGeom prst="line">
            <a:avLst/>
          </a:prstGeom>
        </p:spPr>
        <p:style>
          <a:lnRef idx="1">
            <a:schemeClr val="dk1"/>
          </a:lnRef>
          <a:fillRef idx="0">
            <a:schemeClr val="dk1"/>
          </a:fillRef>
          <a:effectRef idx="0">
            <a:schemeClr val="dk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选题背景</a:t>
            </a:r>
            <a:endParaRPr lang="zh-CN" altLang="en-US" sz="2000" b="1" spc="300" dirty="0">
              <a:latin typeface="微软雅黑" panose="020B0503020204020204" pitchFamily="34" charset="-122"/>
              <a:ea typeface="微软雅黑" panose="020B0503020204020204" pitchFamily="34" charset="-122"/>
            </a:endParaRPr>
          </a:p>
        </p:txBody>
      </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grpSp>
        <p:nvGrpSpPr>
          <p:cNvPr id="13" name="组合 12"/>
          <p:cNvGrpSpPr/>
          <p:nvPr/>
        </p:nvGrpSpPr>
        <p:grpSpPr>
          <a:xfrm>
            <a:off x="2478197" y="2563932"/>
            <a:ext cx="6184831" cy="647741"/>
            <a:chOff x="4304043" y="1286668"/>
            <a:chExt cx="3837944" cy="2757793"/>
          </a:xfrm>
          <a:effectLst>
            <a:outerShdw blurRad="381000" dist="254000" dir="8100000" algn="tr" rotWithShape="0">
              <a:prstClr val="black">
                <a:alpha val="40000"/>
              </a:prstClr>
            </a:outerShdw>
          </a:effectLst>
        </p:grpSpPr>
        <p:sp>
          <p:nvSpPr>
            <p:cNvPr id="14"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31"/>
            <p:cNvSpPr/>
            <p:nvPr/>
          </p:nvSpPr>
          <p:spPr>
            <a:xfrm>
              <a:off x="4351930" y="1330004"/>
              <a:ext cx="3742172" cy="2671122"/>
            </a:xfrm>
            <a:prstGeom prst="round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31" name="文本框 30"/>
          <p:cNvSpPr txBox="1"/>
          <p:nvPr/>
        </p:nvSpPr>
        <p:spPr>
          <a:xfrm>
            <a:off x="2670410" y="2576895"/>
            <a:ext cx="5763574" cy="630942"/>
          </a:xfrm>
          <a:prstGeom prst="rect">
            <a:avLst/>
          </a:prstGeom>
          <a:noFill/>
        </p:spPr>
        <p:txBody>
          <a:bodyPr wrap="square">
            <a:spAutoFit/>
          </a:bodyPr>
          <a:lstStyle/>
          <a:p>
            <a:pPr algn="just">
              <a:lnSpc>
                <a:spcPct val="125000"/>
              </a:lnSpc>
            </a:pP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学生</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sym typeface="+mn-ea"/>
              </a:rPr>
              <a:t>控温的差异化</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，目前基础实验室整个实验操作温度统一控制在同一温度（</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25</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℃）存在较大困难</a:t>
            </a: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2" name="组合 31"/>
          <p:cNvGrpSpPr/>
          <p:nvPr/>
        </p:nvGrpSpPr>
        <p:grpSpPr>
          <a:xfrm>
            <a:off x="2454133" y="3650873"/>
            <a:ext cx="6464121" cy="930521"/>
            <a:chOff x="4304043" y="1286668"/>
            <a:chExt cx="3837944" cy="2757793"/>
          </a:xfrm>
          <a:effectLst>
            <a:outerShdw blurRad="381000" dist="254000" dir="8100000" algn="tr" rotWithShape="0">
              <a:prstClr val="black">
                <a:alpha val="40000"/>
              </a:prstClr>
            </a:outerShdw>
          </a:effectLst>
        </p:grpSpPr>
        <p:sp>
          <p:nvSpPr>
            <p:cNvPr id="35"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1"/>
            <p:cNvSpPr/>
            <p:nvPr/>
          </p:nvSpPr>
          <p:spPr>
            <a:xfrm>
              <a:off x="4375011" y="1330001"/>
              <a:ext cx="3742172" cy="2671122"/>
            </a:xfrm>
            <a:prstGeom prst="round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受</a:t>
              </a:r>
              <a:endParaRPr lang="zh-CN" altLang="en-US" dirty="0"/>
            </a:p>
          </p:txBody>
        </p:sp>
      </p:grpSp>
      <p:sp>
        <p:nvSpPr>
          <p:cNvPr id="37" name="文本框 36"/>
          <p:cNvSpPr txBox="1"/>
          <p:nvPr/>
        </p:nvSpPr>
        <p:spPr>
          <a:xfrm>
            <a:off x="2670547" y="3646876"/>
            <a:ext cx="6031295" cy="899160"/>
          </a:xfrm>
          <a:prstGeom prst="rect">
            <a:avLst/>
          </a:prstGeom>
          <a:noFill/>
        </p:spPr>
        <p:txBody>
          <a:bodyPr wrap="square">
            <a:spAutoFit/>
          </a:bodyPr>
          <a:lstStyle/>
          <a:p>
            <a:pPr algn="just">
              <a:lnSpc>
                <a:spcPct val="125000"/>
              </a:lnSpc>
            </a:pPr>
            <a:r>
              <a:rPr lang="zh-CN" altLang="en-US" sz="1400" kern="100"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理论值是指纯碘酸铜的饱和溶液，但实际实验中不可避免溶液中存在不同量的除铜离子和碘酸根以外的离子</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，这使得饱和溶液的</a:t>
            </a:r>
            <a:r>
              <a:rPr lang="zh-CN" altLang="en-US" sz="14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溶度积存在差异化</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，学生测出的</a:t>
            </a:r>
            <a:r>
              <a:rPr lang="en-US" altLang="zh-CN" sz="1400" kern="100" dirty="0" err="1">
                <a:effectLst/>
                <a:latin typeface="微软雅黑" panose="020B0503020204020204" pitchFamily="34" charset="-122"/>
                <a:ea typeface="微软雅黑" panose="020B0503020204020204" pitchFamily="34" charset="-122"/>
                <a:cs typeface="Times New Roman" panose="02020603050405020304" pitchFamily="18" charset="0"/>
                <a:sym typeface="+mn-ea"/>
              </a:rPr>
              <a:t>K</a:t>
            </a:r>
            <a:r>
              <a:rPr lang="en-US" altLang="zh-CN" sz="1400" kern="100" baseline="-25000" dirty="0" err="1">
                <a:effectLst/>
                <a:uFillTx/>
                <a:latin typeface="微软雅黑" panose="020B0503020204020204" pitchFamily="34" charset="-122"/>
                <a:ea typeface="微软雅黑" panose="020B0503020204020204" pitchFamily="34" charset="-122"/>
                <a:cs typeface="Times New Roman" panose="02020603050405020304" pitchFamily="18" charset="0"/>
                <a:sym typeface="+mn-ea"/>
              </a:rPr>
              <a:t>sp</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在</a:t>
            </a:r>
            <a:r>
              <a:rPr lang="zh-CN" altLang="en-US" sz="1400"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很大范围内</a:t>
            </a:r>
            <a:r>
              <a:rPr lang="zh-CN" altLang="en-US" sz="14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sym typeface="+mn-ea"/>
              </a:rPr>
              <a:t>是合理的</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sym typeface="+mn-ea"/>
              </a:rPr>
              <a:t>（文献值：</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1.4</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10</a:t>
            </a:r>
            <a:r>
              <a:rPr lang="en-US" altLang="zh-CN" sz="1400" kern="100" baseline="300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-7</a:t>
            </a:r>
            <a:r>
              <a:rPr lang="zh-CN" altLang="en-US"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至</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6.94</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rPr>
              <a:t></a:t>
            </a:r>
            <a:r>
              <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10</a:t>
            </a:r>
            <a:r>
              <a:rPr lang="en-US" altLang="zh-CN" sz="1400" kern="100" baseline="30000" dirty="0">
                <a:effectLst/>
                <a:latin typeface="微软雅黑" panose="020B0503020204020204" pitchFamily="34" charset="-122"/>
                <a:ea typeface="微软雅黑" panose="020B0503020204020204" pitchFamily="34" charset="-122"/>
                <a:cs typeface="Times New Roman" panose="02020603050405020304" pitchFamily="18" charset="0"/>
                <a:sym typeface="+mn-ea"/>
              </a:rPr>
              <a:t>-8</a:t>
            </a:r>
            <a:r>
              <a:rPr lang="zh-CN" altLang="en-US" sz="1400" kern="100"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en-US" alt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箭头: 五边形 2"/>
          <p:cNvSpPr/>
          <p:nvPr/>
        </p:nvSpPr>
        <p:spPr>
          <a:xfrm>
            <a:off x="505150" y="3779308"/>
            <a:ext cx="1735596" cy="515367"/>
          </a:xfrm>
          <a:prstGeom prst="homePlat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latin typeface="微软雅黑" panose="020B0503020204020204" pitchFamily="34" charset="-122"/>
                <a:ea typeface="微软雅黑" panose="020B0503020204020204" pitchFamily="34" charset="-122"/>
              </a:rPr>
              <a:t>纯度差异</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4" name="箭头: 五边形 3"/>
          <p:cNvSpPr/>
          <p:nvPr/>
        </p:nvSpPr>
        <p:spPr>
          <a:xfrm>
            <a:off x="459637" y="2640448"/>
            <a:ext cx="1781109" cy="515367"/>
          </a:xfrm>
          <a:prstGeom prst="homePlat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latin typeface="微软雅黑" panose="020B0503020204020204" pitchFamily="34" charset="-122"/>
                <a:ea typeface="微软雅黑" panose="020B0503020204020204" pitchFamily="34" charset="-122"/>
              </a:rPr>
              <a:t>温度不同</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5" name="椭圆 4"/>
          <p:cNvSpPr/>
          <p:nvPr/>
        </p:nvSpPr>
        <p:spPr>
          <a:xfrm>
            <a:off x="240646" y="2468078"/>
            <a:ext cx="319467" cy="319467"/>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1</a:t>
            </a:r>
            <a:endParaRPr lang="zh-CN" altLang="en-US" dirty="0">
              <a:solidFill>
                <a:schemeClr val="bg1"/>
              </a:solidFill>
            </a:endParaRPr>
          </a:p>
        </p:txBody>
      </p:sp>
      <p:sp>
        <p:nvSpPr>
          <p:cNvPr id="6" name="椭圆 5"/>
          <p:cNvSpPr/>
          <p:nvPr/>
        </p:nvSpPr>
        <p:spPr>
          <a:xfrm>
            <a:off x="240646" y="3582454"/>
            <a:ext cx="346882" cy="361067"/>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2</a:t>
            </a:r>
            <a:endParaRPr lang="zh-CN" altLang="en-US" dirty="0">
              <a:solidFill>
                <a:schemeClr val="bg1"/>
              </a:solidFill>
            </a:endParaRPr>
          </a:p>
        </p:txBody>
      </p:sp>
      <p:cxnSp>
        <p:nvCxnSpPr>
          <p:cNvPr id="2" name="直接连接符 1"/>
          <p:cNvCxnSpPr/>
          <p:nvPr/>
        </p:nvCxnSpPr>
        <p:spPr>
          <a:xfrm flipH="1">
            <a:off x="2523663" y="229637"/>
            <a:ext cx="635" cy="3009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60"/>
          <p:cNvSpPr txBox="1"/>
          <p:nvPr/>
        </p:nvSpPr>
        <p:spPr>
          <a:xfrm>
            <a:off x="2670651" y="242192"/>
            <a:ext cx="2635571" cy="553998"/>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algn="l"/>
            <a:r>
              <a:rPr lang="zh-CN" altLang="en-US" sz="1800" dirty="0">
                <a:solidFill>
                  <a:schemeClr val="tx1">
                    <a:lumMod val="85000"/>
                    <a:lumOff val="15000"/>
                  </a:schemeClr>
                </a:solidFill>
                <a:latin typeface="+mn-ea"/>
                <a:sym typeface="+mn-ea"/>
              </a:rPr>
              <a:t>存在问题</a:t>
            </a:r>
            <a:r>
              <a:rPr lang="en-US" altLang="zh-CN" sz="1800" dirty="0">
                <a:solidFill>
                  <a:schemeClr val="tx1">
                    <a:lumMod val="85000"/>
                    <a:lumOff val="15000"/>
                  </a:schemeClr>
                </a:solidFill>
                <a:latin typeface="+mn-ea"/>
                <a:sym typeface="+mn-ea"/>
              </a:rPr>
              <a:t>2</a:t>
            </a:r>
            <a:r>
              <a:rPr lang="zh-CN" altLang="en-US" sz="1800" dirty="0">
                <a:solidFill>
                  <a:schemeClr val="tx1">
                    <a:lumMod val="85000"/>
                    <a:lumOff val="15000"/>
                  </a:schemeClr>
                </a:solidFill>
                <a:latin typeface="+mn-ea"/>
                <a:sym typeface="+mn-ea"/>
              </a:rPr>
              <a:t>：评价标准模糊</a:t>
            </a:r>
            <a:endParaRPr lang="zh-CN" altLang="en-US" sz="1800" dirty="0">
              <a:solidFill>
                <a:schemeClr val="tx1">
                  <a:lumMod val="85000"/>
                  <a:lumOff val="15000"/>
                </a:schemeClr>
              </a:solidFill>
              <a:latin typeface="+mn-ea"/>
              <a:sym typeface="+mn-ea"/>
            </a:endParaRPr>
          </a:p>
          <a:p>
            <a:pPr algn="l"/>
            <a:endParaRPr lang="zh-CN" altLang="en-US" sz="1800" dirty="0">
              <a:solidFill>
                <a:schemeClr val="tx1">
                  <a:lumMod val="85000"/>
                  <a:lumOff val="15000"/>
                </a:schemeClr>
              </a:solidFill>
              <a:latin typeface="+mn-ea"/>
              <a:sym typeface="+mn-ea"/>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46239" y="793278"/>
            <a:ext cx="3292640" cy="1675151"/>
          </a:xfrm>
          <a:prstGeom prst="rect">
            <a:avLst/>
          </a:prstGeom>
          <a:effectLst>
            <a:outerShdw blurRad="50800" dist="38100" dir="2700000" algn="tl" rotWithShape="0">
              <a:prstClr val="black">
                <a:alpha val="40000"/>
              </a:prstClr>
            </a:outerShdw>
          </a:effectLst>
        </p:spPr>
      </p:pic>
      <p:sp>
        <p:nvSpPr>
          <p:cNvPr id="7" name="圆角矩形 6"/>
          <p:cNvSpPr/>
          <p:nvPr/>
        </p:nvSpPr>
        <p:spPr>
          <a:xfrm>
            <a:off x="2555240" y="1156970"/>
            <a:ext cx="1590040" cy="909955"/>
          </a:xfrm>
          <a:prstGeom prst="roundRect">
            <a:avLst/>
          </a:prstGeom>
        </p:spPr>
        <p:style>
          <a:lnRef idx="2">
            <a:schemeClr val="accent1"/>
          </a:lnRef>
          <a:fillRef idx="0">
            <a:srgbClr val="FFFFFF"/>
          </a:fillRef>
          <a:effectRef idx="0">
            <a:srgbClr val="FFFFFF"/>
          </a:effectRef>
          <a:fontRef idx="minor">
            <a:schemeClr val="tx1"/>
          </a:fontRef>
        </p:style>
        <p:txBody>
          <a:bodyPr rtlCol="0" anchor="ctr"/>
          <a:p>
            <a:pPr algn="ctr"/>
            <a:r>
              <a:rPr lang="zh-CN" altLang="en-US"/>
              <a:t>学生实验测得的碘酸铜溶度积</a:t>
            </a:r>
            <a:r>
              <a:rPr lang="zh-CN" altLang="en-US"/>
              <a:t>数值</a:t>
            </a:r>
            <a:endParaRPr lang="zh-CN" altLang="en-US"/>
          </a:p>
        </p:txBody>
      </p:sp>
      <p:grpSp>
        <p:nvGrpSpPr>
          <p:cNvPr id="11" name="组合 10"/>
          <p:cNvGrpSpPr/>
          <p:nvPr/>
        </p:nvGrpSpPr>
        <p:grpSpPr>
          <a:xfrm>
            <a:off x="215699" y="1144386"/>
            <a:ext cx="1987740" cy="804144"/>
            <a:chOff x="4304043" y="1286668"/>
            <a:chExt cx="3837944" cy="2757793"/>
          </a:xfrm>
          <a:effectLst>
            <a:outerShdw blurRad="381000" dist="254000" dir="8100000" algn="tr" rotWithShape="0">
              <a:prstClr val="black">
                <a:alpha val="40000"/>
              </a:prstClr>
            </a:outerShdw>
          </a:effectLst>
        </p:grpSpPr>
        <p:sp>
          <p:nvSpPr>
            <p:cNvPr id="12"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圆角矩形 31"/>
            <p:cNvSpPr/>
            <p:nvPr/>
          </p:nvSpPr>
          <p:spPr>
            <a:xfrm>
              <a:off x="4351930" y="1330004"/>
              <a:ext cx="3742172" cy="2671122"/>
            </a:xfrm>
            <a:prstGeom prst="roundRect">
              <a:avLst/>
            </a:prstGeom>
            <a:solidFill>
              <a:srgbClr val="FBFB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sp>
        <p:nvSpPr>
          <p:cNvPr id="19" name="文本框 18"/>
          <p:cNvSpPr txBox="1"/>
          <p:nvPr/>
        </p:nvSpPr>
        <p:spPr>
          <a:xfrm>
            <a:off x="299182" y="1218621"/>
            <a:ext cx="2104449" cy="504882"/>
          </a:xfrm>
          <a:prstGeom prst="rect">
            <a:avLst/>
          </a:prstGeom>
          <a:noFill/>
          <a:ln w="38100">
            <a:noFill/>
          </a:ln>
        </p:spPr>
        <p:txBody>
          <a:bodyPr wrap="square">
            <a:spAutoFit/>
          </a:bodyPr>
          <a:p>
            <a:pPr>
              <a:lnSpc>
                <a:spcPct val="150000"/>
              </a:lnSpc>
            </a:pP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评价标准模糊</a:t>
            </a:r>
            <a:endParaRPr lang="zh-CN" altLang="en-US" sz="2000" dirty="0">
              <a:solidFill>
                <a:srgbClr val="FF0000"/>
              </a:solidFill>
            </a:endParaRPr>
          </a:p>
        </p:txBody>
      </p:sp>
      <p:cxnSp>
        <p:nvCxnSpPr>
          <p:cNvPr id="21" name="直接箭头连接符 20"/>
          <p:cNvCxnSpPr/>
          <p:nvPr/>
        </p:nvCxnSpPr>
        <p:spPr>
          <a:xfrm>
            <a:off x="4161790" y="1594485"/>
            <a:ext cx="468000"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ustDataLst>
      <p:tags r:id="rId2"/>
    </p:custDataLst>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2970" y="606440"/>
            <a:ext cx="8113486" cy="0"/>
          </a:xfrm>
          <a:prstGeom prst="line">
            <a:avLst/>
          </a:prstGeom>
        </p:spPr>
        <p:style>
          <a:lnRef idx="1">
            <a:schemeClr val="dk1"/>
          </a:lnRef>
          <a:fillRef idx="0">
            <a:schemeClr val="dk1"/>
          </a:fillRef>
          <a:effectRef idx="0">
            <a:schemeClr val="dk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51280" cy="39878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研究思路</a:t>
            </a:r>
            <a:endParaRPr lang="zh-CN" altLang="en-US" sz="2000" b="1" spc="300" dirty="0">
              <a:latin typeface="微软雅黑" panose="020B0503020204020204" pitchFamily="34" charset="-122"/>
              <a:ea typeface="微软雅黑" panose="020B0503020204020204" pitchFamily="34" charset="-122"/>
            </a:endParaRPr>
          </a:p>
        </p:txBody>
      </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10" name="椭圆 9"/>
          <p:cNvSpPr/>
          <p:nvPr/>
        </p:nvSpPr>
        <p:spPr>
          <a:xfrm>
            <a:off x="254311" y="696203"/>
            <a:ext cx="368274" cy="384479"/>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898218" y="2148493"/>
            <a:ext cx="1180511" cy="1196610"/>
          </a:xfrm>
          <a:prstGeom prst="rect">
            <a:avLst/>
          </a:prstGeom>
          <a:noFill/>
        </p:spPr>
        <p:txBody>
          <a:bodyPr wrap="square">
            <a:spAutoFit/>
          </a:bodyPr>
          <a:lstStyle/>
          <a:p>
            <a:pPr algn="ctr">
              <a:lnSpc>
                <a:spcPct val="200000"/>
              </a:lnSpc>
            </a:pPr>
            <a:r>
              <a:rPr lang="zh-CN" altLang="en-US" sz="2000" b="1" dirty="0">
                <a:latin typeface="微软雅黑" panose="020B0503020204020204" pitchFamily="34" charset="-122"/>
                <a:ea typeface="微软雅黑" panose="020B0503020204020204" pitchFamily="34" charset="-122"/>
              </a:rPr>
              <a:t>显色剂</a:t>
            </a:r>
            <a:endParaRPr lang="en-US" altLang="zh-CN" sz="2000" b="1" dirty="0">
              <a:latin typeface="微软雅黑" panose="020B0503020204020204" pitchFamily="34" charset="-122"/>
              <a:ea typeface="微软雅黑" panose="020B0503020204020204" pitchFamily="34" charset="-122"/>
            </a:endParaRPr>
          </a:p>
          <a:p>
            <a:pPr algn="ctr">
              <a:lnSpc>
                <a:spcPct val="150000"/>
              </a:lnSpc>
            </a:pPr>
            <a:r>
              <a:rPr lang="zh-CN" altLang="en-US" sz="2400" b="1" dirty="0">
                <a:solidFill>
                  <a:srgbClr val="FF0000"/>
                </a:solidFill>
                <a:latin typeface="微软雅黑" panose="020B0503020204020204" pitchFamily="34" charset="-122"/>
                <a:ea typeface="微软雅黑" panose="020B0503020204020204" pitchFamily="34" charset="-122"/>
              </a:rPr>
              <a:t>甘氨酸</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cxnSp>
        <p:nvCxnSpPr>
          <p:cNvPr id="27" name="直接箭头连接符 26"/>
          <p:cNvCxnSpPr/>
          <p:nvPr/>
        </p:nvCxnSpPr>
        <p:spPr>
          <a:xfrm>
            <a:off x="438448" y="2856565"/>
            <a:ext cx="224918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8" name="组合 47"/>
          <p:cNvGrpSpPr/>
          <p:nvPr/>
        </p:nvGrpSpPr>
        <p:grpSpPr>
          <a:xfrm>
            <a:off x="2923392" y="1564478"/>
            <a:ext cx="2219557" cy="1264920"/>
            <a:chOff x="2902815" y="1638680"/>
            <a:chExt cx="2805557" cy="1588303"/>
          </a:xfrm>
          <a:effectLst>
            <a:outerShdw blurRad="50800" dist="38100" dir="2700000" algn="tl" rotWithShape="0">
              <a:prstClr val="black">
                <a:alpha val="40000"/>
              </a:prstClr>
            </a:outerShdw>
          </a:effectLst>
        </p:grpSpPr>
        <p:pic>
          <p:nvPicPr>
            <p:cNvPr id="45" name="图片 4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02815" y="1638680"/>
              <a:ext cx="2805557" cy="1588303"/>
            </a:xfrm>
            <a:prstGeom prst="rect">
              <a:avLst/>
            </a:prstGeom>
            <a:ln>
              <a:solidFill>
                <a:schemeClr val="tx1"/>
              </a:solidFill>
            </a:ln>
          </p:spPr>
        </p:pic>
        <p:sp>
          <p:nvSpPr>
            <p:cNvPr id="47" name="文本框 46"/>
            <p:cNvSpPr txBox="1"/>
            <p:nvPr/>
          </p:nvSpPr>
          <p:spPr>
            <a:xfrm>
              <a:off x="4272105" y="1822387"/>
              <a:ext cx="1400453" cy="463754"/>
            </a:xfrm>
            <a:prstGeom prst="rect">
              <a:avLst/>
            </a:prstGeom>
            <a:noFill/>
            <a:ln>
              <a:noFill/>
            </a:ln>
          </p:spPr>
          <p:txBody>
            <a:bodyPr wrap="square">
              <a:spAutoFit/>
            </a:bodyPr>
            <a:lstStyle/>
            <a:p>
              <a:r>
                <a:rPr lang="zh-CN" altLang="en-US" b="0" i="0" dirty="0">
                  <a:solidFill>
                    <a:srgbClr val="333333"/>
                  </a:solidFill>
                  <a:effectLst/>
                  <a:highlight>
                    <a:srgbClr val="FFFFFF"/>
                  </a:highlight>
                  <a:latin typeface="微软雅黑" panose="020B0503020204020204" pitchFamily="34" charset="-122"/>
                  <a:ea typeface="微软雅黑" panose="020B0503020204020204" pitchFamily="34" charset="-122"/>
                </a:rPr>
                <a:t>氨基乙酸</a:t>
              </a:r>
              <a:endParaRPr lang="zh-CN" altLang="en-US" dirty="0">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2"/>
          <a:stretch>
            <a:fillRect/>
          </a:stretch>
        </p:blipFill>
        <p:spPr>
          <a:xfrm>
            <a:off x="5510857" y="1070330"/>
            <a:ext cx="3415548" cy="1899509"/>
          </a:xfrm>
          <a:prstGeom prst="rect">
            <a:avLst/>
          </a:prstGeom>
          <a:ln>
            <a:solidFill>
              <a:schemeClr val="tx1"/>
            </a:solidFill>
          </a:ln>
          <a:effectLst>
            <a:outerShdw blurRad="50800" dist="38100" dir="2700000" algn="tl" rotWithShape="0">
              <a:prstClr val="black">
                <a:alpha val="40000"/>
              </a:prstClr>
            </a:outerShdw>
          </a:effectLst>
        </p:spPr>
      </p:pic>
      <p:sp>
        <p:nvSpPr>
          <p:cNvPr id="9" name="文本框 8"/>
          <p:cNvSpPr txBox="1"/>
          <p:nvPr/>
        </p:nvSpPr>
        <p:spPr>
          <a:xfrm>
            <a:off x="5510856" y="684592"/>
            <a:ext cx="1547591" cy="400110"/>
          </a:xfrm>
          <a:prstGeom prst="rect">
            <a:avLst/>
          </a:prstGeom>
          <a:solidFill>
            <a:srgbClr val="FFFF00"/>
          </a:solidFill>
          <a:ln>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000" b="1" dirty="0">
                <a:solidFill>
                  <a:srgbClr val="FF0000"/>
                </a:solidFill>
                <a:highlight>
                  <a:srgbClr val="FFFF00"/>
                </a:highlight>
                <a:latin typeface="微软雅黑" panose="020B0503020204020204" pitchFamily="34" charset="-122"/>
                <a:ea typeface="微软雅黑" panose="020B0503020204020204" pitchFamily="34" charset="-122"/>
              </a:rPr>
              <a:t>无味、无毒</a:t>
            </a:r>
            <a:endParaRPr lang="en-US" altLang="zh-CN" sz="20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931860" y="2880104"/>
            <a:ext cx="2219557" cy="1504315"/>
          </a:xfrm>
          <a:prstGeom prst="rect">
            <a:avLst/>
          </a:prstGeom>
          <a:effectLst>
            <a:outerShdw blurRad="50800" dist="38100" dir="5400000" algn="t" rotWithShape="0">
              <a:prstClr val="black">
                <a:alpha val="40000"/>
              </a:prstClr>
            </a:outerShdw>
          </a:effectLst>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7474" y="3104541"/>
            <a:ext cx="3415548" cy="1735673"/>
          </a:xfrm>
          <a:prstGeom prst="rect">
            <a:avLst/>
          </a:prstGeom>
          <a:ln>
            <a:solidFill>
              <a:schemeClr val="tx1"/>
            </a:solidFill>
          </a:ln>
          <a:effectLst>
            <a:outerShdw blurRad="50800" dist="38100" dir="2700000" algn="tl" rotWithShape="0">
              <a:prstClr val="black">
                <a:alpha val="40000"/>
              </a:prstClr>
            </a:outerShdw>
          </a:effectLst>
        </p:spPr>
      </p:pic>
      <p:sp>
        <p:nvSpPr>
          <p:cNvPr id="6" name="文本框 5"/>
          <p:cNvSpPr txBox="1"/>
          <p:nvPr/>
        </p:nvSpPr>
        <p:spPr>
          <a:xfrm>
            <a:off x="5565942" y="3112427"/>
            <a:ext cx="819615" cy="400110"/>
          </a:xfrm>
          <a:prstGeom prst="rect">
            <a:avLst/>
          </a:prstGeom>
          <a:solidFill>
            <a:srgbClr val="FFFF00"/>
          </a:solidFill>
          <a:ln>
            <a:solidFill>
              <a:schemeClr val="tx2">
                <a:lumMod val="50000"/>
              </a:schemeClr>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en-US" sz="2000" b="1" dirty="0">
                <a:solidFill>
                  <a:srgbClr val="FF0000"/>
                </a:solidFill>
                <a:highlight>
                  <a:srgbClr val="FFFF00"/>
                </a:highlight>
                <a:latin typeface="微软雅黑" panose="020B0503020204020204" pitchFamily="34" charset="-122"/>
                <a:ea typeface="微软雅黑" panose="020B0503020204020204" pitchFamily="34" charset="-122"/>
              </a:rPr>
              <a:t>价廉</a:t>
            </a:r>
            <a:endParaRPr lang="en-US" altLang="zh-CN" sz="20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7" name="圆角矩形 6"/>
          <p:cNvSpPr/>
          <p:nvPr/>
        </p:nvSpPr>
        <p:spPr>
          <a:xfrm>
            <a:off x="646881" y="688327"/>
            <a:ext cx="4687120" cy="420157"/>
          </a:xfrm>
          <a:prstGeom prst="roundRect">
            <a:avLst/>
          </a:prstGeom>
          <a:solidFill>
            <a:schemeClr val="bg1"/>
          </a:solidFill>
        </p:spPr>
        <p:style>
          <a:lnRef idx="2">
            <a:schemeClr val="accent1"/>
          </a:lnRef>
          <a:fillRef idx="0">
            <a:srgbClr val="FFFFFF"/>
          </a:fillRef>
          <a:effectRef idx="0">
            <a:srgbClr val="FFFFFF"/>
          </a:effectRef>
          <a:fontRef idx="minor">
            <a:schemeClr val="tx1"/>
          </a:fontRef>
        </p:style>
        <p:txBody>
          <a:bodyPr rtlCol="0" anchor="ctr"/>
          <a:lstStyle/>
          <a:p>
            <a:r>
              <a:rPr lang="zh-CN" altLang="en-US" b="1" dirty="0">
                <a:latin typeface="微软雅黑" panose="020B0503020204020204" pitchFamily="34" charset="-122"/>
                <a:ea typeface="微软雅黑" panose="020B0503020204020204" pitchFamily="34" charset="-122"/>
                <a:sym typeface="+mn-ea"/>
              </a:rPr>
              <a:t>光电比色法测</a:t>
            </a:r>
            <a:r>
              <a:rPr lang="en-US" altLang="zh-CN" b="1" dirty="0">
                <a:latin typeface="微软雅黑" panose="020B0503020204020204" pitchFamily="34" charset="-122"/>
                <a:ea typeface="微软雅黑" panose="020B0503020204020204" pitchFamily="34" charset="-122"/>
                <a:sym typeface="+mn-ea"/>
              </a:rPr>
              <a:t>Cu</a:t>
            </a:r>
            <a:r>
              <a:rPr lang="en-US" altLang="zh-CN" b="1" baseline="30000" dirty="0">
                <a:latin typeface="微软雅黑" panose="020B0503020204020204" pitchFamily="34" charset="-122"/>
                <a:ea typeface="微软雅黑" panose="020B0503020204020204" pitchFamily="34" charset="-122"/>
                <a:sym typeface="+mn-ea"/>
              </a:rPr>
              <a:t>2+</a:t>
            </a:r>
            <a:r>
              <a:rPr lang="zh-CN" altLang="en-US" b="1" dirty="0">
                <a:latin typeface="微软雅黑" panose="020B0503020204020204" pitchFamily="34" charset="-122"/>
                <a:ea typeface="微软雅黑" panose="020B0503020204020204" pitchFamily="34" charset="-122"/>
                <a:sym typeface="+mn-ea"/>
              </a:rPr>
              <a:t>的浓度，求出溶度积常数</a:t>
            </a:r>
            <a:endParaRPr lang="zh-CN" altLang="en-US" dirty="0"/>
          </a:p>
        </p:txBody>
      </p:sp>
    </p:spTree>
    <p:custDataLst>
      <p:tags r:id="rId5"/>
    </p:custData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直接连接符 23"/>
          <p:cNvCxnSpPr/>
          <p:nvPr/>
        </p:nvCxnSpPr>
        <p:spPr>
          <a:xfrm>
            <a:off x="562970" y="606440"/>
            <a:ext cx="8113486" cy="0"/>
          </a:xfrm>
          <a:prstGeom prst="line">
            <a:avLst/>
          </a:prstGeom>
        </p:spPr>
        <p:style>
          <a:lnRef idx="1">
            <a:schemeClr val="dk1"/>
          </a:lnRef>
          <a:fillRef idx="0">
            <a:schemeClr val="dk1"/>
          </a:fillRef>
          <a:effectRef idx="0">
            <a:schemeClr val="dk1"/>
          </a:effectRef>
          <a:fontRef idx="minor">
            <a:schemeClr val="tx1"/>
          </a:fontRef>
        </p:style>
      </p:cxnSp>
      <p:sp>
        <p:nvSpPr>
          <p:cNvPr id="25" name="椭圆 24"/>
          <p:cNvSpPr/>
          <p:nvPr/>
        </p:nvSpPr>
        <p:spPr>
          <a:xfrm>
            <a:off x="646880" y="242192"/>
            <a:ext cx="274777" cy="274777"/>
          </a:xfrm>
          <a:prstGeom prst="ellipse">
            <a:avLst/>
          </a:prstGeom>
          <a:solidFill>
            <a:srgbClr val="1A3F6C"/>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908957" y="206330"/>
            <a:ext cx="1364476" cy="40011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研究思路</a:t>
            </a:r>
            <a:endParaRPr lang="zh-CN" altLang="en-US" sz="2000" b="1" spc="300" dirty="0">
              <a:latin typeface="微软雅黑" panose="020B0503020204020204" pitchFamily="34" charset="-122"/>
              <a:ea typeface="微软雅黑" panose="020B0503020204020204" pitchFamily="34" charset="-122"/>
            </a:endParaRPr>
          </a:p>
        </p:txBody>
      </p:sp>
      <p:sp>
        <p:nvSpPr>
          <p:cNvPr id="75" name="TextBox 74"/>
          <p:cNvSpPr txBox="1"/>
          <p:nvPr/>
        </p:nvSpPr>
        <p:spPr>
          <a:xfrm>
            <a:off x="10609990" y="6382589"/>
            <a:ext cx="877163" cy="369332"/>
          </a:xfrm>
          <a:prstGeom prst="rect">
            <a:avLst/>
          </a:prstGeom>
          <a:noFill/>
        </p:spPr>
        <p:txBody>
          <a:bodyPr wrap="none" rtlCol="0">
            <a:spAutoFit/>
          </a:bodyPr>
          <a:lstStyle/>
          <a:p>
            <a:r>
              <a:rPr lang="zh-CN" altLang="en-US" dirty="0"/>
              <a:t>延时符</a:t>
            </a:r>
            <a:endParaRPr lang="zh-CN" altLang="en-US" dirty="0"/>
          </a:p>
        </p:txBody>
      </p:sp>
      <p:sp>
        <p:nvSpPr>
          <p:cNvPr id="33" name="椭圆 32"/>
          <p:cNvSpPr/>
          <p:nvPr/>
        </p:nvSpPr>
        <p:spPr>
          <a:xfrm>
            <a:off x="360596" y="957599"/>
            <a:ext cx="381526" cy="374237"/>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819947" y="3349480"/>
            <a:ext cx="6170416" cy="665068"/>
            <a:chOff x="2144098" y="3810916"/>
            <a:chExt cx="6170416" cy="665068"/>
          </a:xfrm>
        </p:grpSpPr>
        <p:grpSp>
          <p:nvGrpSpPr>
            <p:cNvPr id="14" name="组合 13"/>
            <p:cNvGrpSpPr/>
            <p:nvPr/>
          </p:nvGrpSpPr>
          <p:grpSpPr>
            <a:xfrm>
              <a:off x="2144098" y="3810916"/>
              <a:ext cx="6170416" cy="657055"/>
              <a:chOff x="4304043" y="1286668"/>
              <a:chExt cx="3837944" cy="2757793"/>
            </a:xfrm>
            <a:effectLst>
              <a:outerShdw blurRad="381000" dist="254000" dir="8100000" algn="tr" rotWithShape="0">
                <a:prstClr val="black">
                  <a:alpha val="40000"/>
                </a:prstClr>
              </a:outerShdw>
            </a:effectLst>
          </p:grpSpPr>
          <p:sp>
            <p:nvSpPr>
              <p:cNvPr id="15"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31"/>
              <p:cNvSpPr/>
              <p:nvPr/>
            </p:nvSpPr>
            <p:spPr>
              <a:xfrm>
                <a:off x="4351930" y="1330004"/>
                <a:ext cx="3742172" cy="2671122"/>
              </a:xfrm>
              <a:prstGeom prst="round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7" name="文本框 16"/>
            <p:cNvSpPr txBox="1"/>
            <p:nvPr/>
          </p:nvSpPr>
          <p:spPr>
            <a:xfrm>
              <a:off x="2273314" y="3845042"/>
              <a:ext cx="5964213" cy="630942"/>
            </a:xfrm>
            <a:prstGeom prst="rect">
              <a:avLst/>
            </a:prstGeom>
            <a:noFill/>
          </p:spPr>
          <p:txBody>
            <a:bodyPr wrap="square">
              <a:spAutoFit/>
            </a:bodyPr>
            <a:lstStyle/>
            <a:p>
              <a:pPr>
                <a:lnSpc>
                  <a:spcPct val="125000"/>
                </a:lnSpc>
              </a:pPr>
              <a:r>
                <a:rPr lang="zh-CN" altLang="zh-CN" sz="1400" spc="15" dirty="0">
                  <a:effectLst/>
                  <a:latin typeface="微软雅黑" panose="020B0503020204020204" pitchFamily="34" charset="-122"/>
                  <a:ea typeface="微软雅黑" panose="020B0503020204020204" pitchFamily="34" charset="-122"/>
                  <a:cs typeface="Times New Roman" panose="02020603050405020304" pitchFamily="18" charset="0"/>
                </a:rPr>
                <a:t>分别采用仪器和滴定法测量同一饱和溶液，两个结果虽会不完全一致，但结果接近，可以作为学生实验结果的参考标准</a:t>
              </a:r>
              <a:r>
                <a:rPr lang="en-US" altLang="zh-CN" sz="1400" spc="15"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4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比较法</a:t>
              </a:r>
              <a:endParaRPr lang="zh-CN" altLang="zh-CN" sz="1400" b="1"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 name="组合 2"/>
          <p:cNvGrpSpPr/>
          <p:nvPr/>
        </p:nvGrpSpPr>
        <p:grpSpPr>
          <a:xfrm>
            <a:off x="3717958" y="2237704"/>
            <a:ext cx="5501005" cy="396240"/>
            <a:chOff x="2046605" y="2505710"/>
            <a:chExt cx="5501005" cy="396240"/>
          </a:xfrm>
        </p:grpSpPr>
        <p:grpSp>
          <p:nvGrpSpPr>
            <p:cNvPr id="18" name="组合 17"/>
            <p:cNvGrpSpPr/>
            <p:nvPr/>
          </p:nvGrpSpPr>
          <p:grpSpPr>
            <a:xfrm>
              <a:off x="2046605" y="2505710"/>
              <a:ext cx="5272405" cy="396240"/>
              <a:chOff x="4304043" y="1286668"/>
              <a:chExt cx="3837944" cy="2757793"/>
            </a:xfrm>
            <a:effectLst>
              <a:outerShdw blurRad="381000" dist="254000" dir="8100000" algn="tr" rotWithShape="0">
                <a:prstClr val="black">
                  <a:alpha val="40000"/>
                </a:prstClr>
              </a:outerShdw>
            </a:effectLst>
          </p:grpSpPr>
          <p:sp>
            <p:nvSpPr>
              <p:cNvPr id="19" name="圆角矩形 30"/>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圆角矩形 31"/>
              <p:cNvSpPr/>
              <p:nvPr/>
            </p:nvSpPr>
            <p:spPr>
              <a:xfrm>
                <a:off x="4375011" y="1330001"/>
                <a:ext cx="3742172" cy="2671122"/>
              </a:xfrm>
              <a:prstGeom prst="round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t>受</a:t>
                </a:r>
                <a:endParaRPr lang="zh-CN" altLang="en-US" sz="1100" dirty="0"/>
              </a:p>
            </p:txBody>
          </p:sp>
        </p:grpSp>
        <p:sp>
          <p:nvSpPr>
            <p:cNvPr id="21" name="文本框 20"/>
            <p:cNvSpPr txBox="1"/>
            <p:nvPr/>
          </p:nvSpPr>
          <p:spPr>
            <a:xfrm>
              <a:off x="2148840" y="2560320"/>
              <a:ext cx="5398770" cy="306705"/>
            </a:xfrm>
            <a:prstGeom prst="rect">
              <a:avLst/>
            </a:prstGeom>
            <a:noFill/>
          </p:spPr>
          <p:txBody>
            <a:bodyPr wrap="square">
              <a:spAutoFit/>
            </a:bodyPr>
            <a:lstStyle/>
            <a:p>
              <a:r>
                <a:rPr lang="zh-CN" altLang="zh-CN" sz="1400" kern="100" spc="15" dirty="0">
                  <a:effectLst/>
                  <a:latin typeface="微软雅黑" panose="020B0503020204020204" pitchFamily="34" charset="-122"/>
                  <a:ea typeface="微软雅黑" panose="020B0503020204020204" pitchFamily="34" charset="-122"/>
                  <a:cs typeface="Times New Roman" panose="02020603050405020304" pitchFamily="18" charset="0"/>
                  <a:sym typeface="+mn-ea"/>
                </a:rPr>
                <a:t>不</a:t>
              </a:r>
              <a:r>
                <a:rPr lang="zh-CN" altLang="en-US" sz="1400" kern="100" spc="15"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借助分析</a:t>
              </a:r>
              <a:r>
                <a:rPr lang="zh-CN" altLang="zh-CN" sz="1400" kern="100" spc="15" dirty="0">
                  <a:effectLst/>
                  <a:latin typeface="微软雅黑" panose="020B0503020204020204" pitchFamily="34" charset="-122"/>
                  <a:ea typeface="微软雅黑" panose="020B0503020204020204" pitchFamily="34" charset="-122"/>
                  <a:cs typeface="Times New Roman" panose="02020603050405020304" pitchFamily="18" charset="0"/>
                  <a:sym typeface="+mn-ea"/>
                </a:rPr>
                <a:t>仪器，</a:t>
              </a:r>
              <a:r>
                <a:rPr lang="zh-CN" altLang="zh-CN" sz="1400" kern="100" spc="15"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采用</a:t>
              </a:r>
              <a:r>
                <a:rPr lang="zh-CN" altLang="en-US" sz="1400" kern="100" spc="15" dirty="0">
                  <a:solidFill>
                    <a:schemeClr val="tx1"/>
                  </a:solidFill>
                  <a:effectLst/>
                  <a:latin typeface="微软雅黑" panose="020B0503020204020204" pitchFamily="34" charset="-122"/>
                  <a:ea typeface="微软雅黑" panose="020B0503020204020204" pitchFamily="34" charset="-122"/>
                  <a:cs typeface="Times New Roman" panose="02020603050405020304" pitchFamily="18" charset="0"/>
                  <a:sym typeface="+mn-ea"/>
                </a:rPr>
                <a:t>化学分析法</a:t>
              </a:r>
              <a:r>
                <a:rPr lang="zh-CN" altLang="en-US" sz="1400" kern="100" spc="15" dirty="0">
                  <a:effectLst/>
                  <a:latin typeface="微软雅黑" panose="020B0503020204020204" pitchFamily="34" charset="-122"/>
                  <a:ea typeface="微软雅黑" panose="020B0503020204020204" pitchFamily="34" charset="-122"/>
                  <a:cs typeface="Times New Roman" panose="02020603050405020304" pitchFamily="18" charset="0"/>
                  <a:sym typeface="+mn-ea"/>
                </a:rPr>
                <a:t>即</a:t>
              </a:r>
              <a:r>
                <a:rPr lang="zh-CN" altLang="zh-CN" sz="1400" kern="100" spc="15" dirty="0">
                  <a:effectLst/>
                  <a:latin typeface="微软雅黑" panose="020B0503020204020204" pitchFamily="34" charset="-122"/>
                  <a:ea typeface="微软雅黑" panose="020B0503020204020204" pitchFamily="34" charset="-122"/>
                  <a:cs typeface="Times New Roman" panose="02020603050405020304" pitchFamily="18" charset="0"/>
                  <a:sym typeface="+mn-ea"/>
                </a:rPr>
                <a:t>碘量滴定法测定</a:t>
              </a:r>
              <a:r>
                <a:rPr lang="en-US" altLang="zh-CN" sz="1400" kern="100" spc="15" dirty="0">
                  <a:effectLst/>
                  <a:latin typeface="微软雅黑" panose="020B0503020204020204" pitchFamily="34" charset="-122"/>
                  <a:ea typeface="微软雅黑" panose="020B0503020204020204" pitchFamily="34" charset="-122"/>
                  <a:cs typeface="Times New Roman" panose="02020603050405020304" pitchFamily="18" charset="0"/>
                  <a:sym typeface="+mn-ea"/>
                </a:rPr>
                <a:t>IO</a:t>
              </a:r>
              <a:r>
                <a:rPr lang="en-US" altLang="zh-CN" sz="1400" kern="100" spc="20" baseline="-25000" dirty="0">
                  <a:effectLst/>
                  <a:uFillTx/>
                  <a:latin typeface="微软雅黑" panose="020B0503020204020204" pitchFamily="34" charset="-122"/>
                  <a:ea typeface="微软雅黑" panose="020B0503020204020204" pitchFamily="34" charset="-122"/>
                  <a:cs typeface="Times New Roman" panose="02020603050405020304" pitchFamily="18" charset="0"/>
                  <a:sym typeface="+mn-ea"/>
                </a:rPr>
                <a:t>3</a:t>
              </a:r>
              <a:r>
                <a:rPr lang="en-US" altLang="zh-CN" sz="1400" kern="100" spc="20" baseline="50000" dirty="0">
                  <a:solidFill>
                    <a:schemeClr val="tx1"/>
                  </a:solidFill>
                  <a:effectLst/>
                  <a:uFillTx/>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zh-CN" sz="1400" kern="100" spc="15" dirty="0">
                  <a:effectLst/>
                  <a:latin typeface="微软雅黑" panose="020B0503020204020204" pitchFamily="34" charset="-122"/>
                  <a:ea typeface="微软雅黑" panose="020B0503020204020204" pitchFamily="34" charset="-122"/>
                  <a:cs typeface="Times New Roman" panose="02020603050405020304" pitchFamily="18" charset="0"/>
                  <a:sym typeface="+mn-ea"/>
                </a:rPr>
                <a:t>的浓度</a:t>
              </a:r>
              <a:endParaRPr lang="zh-CN" altLang="en-US" sz="1400" dirty="0">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360596" y="3349946"/>
            <a:ext cx="2149563" cy="515090"/>
            <a:chOff x="989016" y="3072318"/>
            <a:chExt cx="2149563" cy="515090"/>
          </a:xfrm>
        </p:grpSpPr>
        <p:sp>
          <p:nvSpPr>
            <p:cNvPr id="27" name="箭头: 五边形 26"/>
            <p:cNvSpPr/>
            <p:nvPr/>
          </p:nvSpPr>
          <p:spPr>
            <a:xfrm>
              <a:off x="1215907" y="3203192"/>
              <a:ext cx="1922672" cy="384216"/>
            </a:xfrm>
            <a:prstGeom prst="homePlat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zh-CN" sz="1600" dirty="0">
                  <a:solidFill>
                    <a:srgbClr val="C00000"/>
                  </a:solidFill>
                  <a:latin typeface="微软雅黑" panose="020B0503020204020204" pitchFamily="34" charset="-122"/>
                  <a:ea typeface="微软雅黑" panose="020B0503020204020204" pitchFamily="34" charset="-122"/>
                </a:rPr>
                <a:t>明确结果评判标准</a:t>
              </a:r>
              <a:endParaRPr lang="zh-CN" altLang="en-US" sz="1600" dirty="0">
                <a:solidFill>
                  <a:srgbClr val="FF0000"/>
                </a:solidFill>
                <a:latin typeface="微软雅黑" panose="020B0503020204020204" pitchFamily="34" charset="-122"/>
                <a:ea typeface="微软雅黑" panose="020B0503020204020204" pitchFamily="34" charset="-122"/>
              </a:endParaRPr>
            </a:p>
          </p:txBody>
        </p:sp>
        <p:sp>
          <p:nvSpPr>
            <p:cNvPr id="28" name="椭圆 27"/>
            <p:cNvSpPr/>
            <p:nvPr/>
          </p:nvSpPr>
          <p:spPr>
            <a:xfrm>
              <a:off x="989016" y="3072318"/>
              <a:ext cx="319467" cy="319467"/>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b</a:t>
              </a:r>
              <a:endParaRPr lang="zh-CN" altLang="en-US" dirty="0">
                <a:solidFill>
                  <a:schemeClr val="bg1"/>
                </a:solidFill>
              </a:endParaRPr>
            </a:p>
          </p:txBody>
        </p:sp>
      </p:grpSp>
      <p:grpSp>
        <p:nvGrpSpPr>
          <p:cNvPr id="4" name="组合 3"/>
          <p:cNvGrpSpPr/>
          <p:nvPr/>
        </p:nvGrpSpPr>
        <p:grpSpPr>
          <a:xfrm>
            <a:off x="360596" y="2101988"/>
            <a:ext cx="3194311" cy="559346"/>
            <a:chOff x="1029427" y="1739647"/>
            <a:chExt cx="3194311" cy="559346"/>
          </a:xfrm>
        </p:grpSpPr>
        <p:sp>
          <p:nvSpPr>
            <p:cNvPr id="22" name="箭头: 五边形 21"/>
            <p:cNvSpPr/>
            <p:nvPr/>
          </p:nvSpPr>
          <p:spPr>
            <a:xfrm>
              <a:off x="1215907" y="1902575"/>
              <a:ext cx="3007831" cy="396418"/>
            </a:xfrm>
            <a:prstGeom prst="homePlat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zh-CN" sz="1600" dirty="0">
                  <a:solidFill>
                    <a:srgbClr val="C00000"/>
                  </a:solidFill>
                  <a:latin typeface="微软雅黑" panose="020B0503020204020204" pitchFamily="34" charset="-122"/>
                  <a:ea typeface="微软雅黑" panose="020B0503020204020204" pitchFamily="34" charset="-122"/>
                </a:rPr>
                <a:t>避免</a:t>
              </a:r>
              <a:r>
                <a:rPr lang="zh-CN" altLang="en-US" sz="1600" dirty="0">
                  <a:solidFill>
                    <a:srgbClr val="C00000"/>
                  </a:solidFill>
                  <a:latin typeface="微软雅黑" panose="020B0503020204020204" pitchFamily="34" charset="-122"/>
                  <a:ea typeface="微软雅黑" panose="020B0503020204020204" pitchFamily="34" charset="-122"/>
                </a:rPr>
                <a:t>分析</a:t>
              </a:r>
              <a:r>
                <a:rPr lang="zh-CN" altLang="zh-CN" sz="1600" dirty="0">
                  <a:solidFill>
                    <a:srgbClr val="C00000"/>
                  </a:solidFill>
                  <a:latin typeface="微软雅黑" panose="020B0503020204020204" pitchFamily="34" charset="-122"/>
                  <a:ea typeface="微软雅黑" panose="020B0503020204020204" pitchFamily="34" charset="-122"/>
                </a:rPr>
                <a:t>仪器带来的系统误差</a:t>
              </a:r>
              <a:endParaRPr lang="zh-CN" altLang="zh-CN" sz="1600" dirty="0">
                <a:solidFill>
                  <a:srgbClr val="C00000"/>
                </a:solidFill>
                <a:latin typeface="微软雅黑" panose="020B0503020204020204" pitchFamily="34" charset="-122"/>
                <a:ea typeface="微软雅黑" panose="020B0503020204020204" pitchFamily="34" charset="-122"/>
              </a:endParaRPr>
            </a:p>
          </p:txBody>
        </p:sp>
        <p:sp>
          <p:nvSpPr>
            <p:cNvPr id="30" name="椭圆 29"/>
            <p:cNvSpPr/>
            <p:nvPr/>
          </p:nvSpPr>
          <p:spPr>
            <a:xfrm>
              <a:off x="1029427" y="1739647"/>
              <a:ext cx="319467" cy="305839"/>
            </a:xfrm>
            <a:prstGeom prst="ellipse">
              <a:avLst/>
            </a:prstGeom>
            <a:solidFill>
              <a:srgbClr val="1A3F6C"/>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a</a:t>
              </a:r>
              <a:endParaRPr lang="zh-CN" altLang="en-US" dirty="0">
                <a:solidFill>
                  <a:schemeClr val="bg1"/>
                </a:solidFill>
              </a:endParaRPr>
            </a:p>
          </p:txBody>
        </p:sp>
      </p:grpSp>
      <p:sp>
        <p:nvSpPr>
          <p:cNvPr id="7" name="圆角矩形 6"/>
          <p:cNvSpPr/>
          <p:nvPr/>
        </p:nvSpPr>
        <p:spPr>
          <a:xfrm>
            <a:off x="784268" y="957599"/>
            <a:ext cx="4556989" cy="396419"/>
          </a:xfrm>
          <a:prstGeom prst="roundRect">
            <a:avLst/>
          </a:prstGeom>
          <a:solidFill>
            <a:schemeClr val="bg1"/>
          </a:solidFill>
        </p:spPr>
        <p:style>
          <a:lnRef idx="2">
            <a:schemeClr val="accent1"/>
          </a:lnRef>
          <a:fillRef idx="0">
            <a:srgbClr val="FFFFFF"/>
          </a:fillRef>
          <a:effectRef idx="0">
            <a:srgbClr val="FFFFFF"/>
          </a:effectRef>
          <a:fontRef idx="minor">
            <a:schemeClr val="tx1"/>
          </a:fontRef>
        </p:style>
        <p:txBody>
          <a:bodyPr rtlCol="0" anchor="ctr"/>
          <a:lstStyle/>
          <a:p>
            <a:r>
              <a:rPr lang="zh-CN" altLang="en-US" b="1" dirty="0">
                <a:latin typeface="微软雅黑" panose="020B0503020204020204" pitchFamily="34" charset="-122"/>
                <a:ea typeface="微软雅黑" panose="020B0503020204020204" pitchFamily="34" charset="-122"/>
                <a:sym typeface="+mn-ea"/>
              </a:rPr>
              <a:t>间接碘量法测</a:t>
            </a:r>
            <a:r>
              <a:rPr lang="en-US" altLang="zh-CN" b="1" dirty="0">
                <a:latin typeface="微软雅黑" panose="020B0503020204020204" pitchFamily="34" charset="-122"/>
                <a:ea typeface="微软雅黑" panose="020B0503020204020204" pitchFamily="34" charset="-122"/>
                <a:sym typeface="+mn-ea"/>
              </a:rPr>
              <a:t>IO</a:t>
            </a:r>
            <a:r>
              <a:rPr lang="en-US" altLang="zh-CN" b="1" baseline="-25000" dirty="0">
                <a:uFillTx/>
                <a:latin typeface="微软雅黑" panose="020B0503020204020204" pitchFamily="34" charset="-122"/>
                <a:ea typeface="微软雅黑" panose="020B0503020204020204" pitchFamily="34" charset="-122"/>
                <a:sym typeface="+mn-ea"/>
              </a:rPr>
              <a:t>3</a:t>
            </a:r>
            <a:r>
              <a:rPr lang="en-US" altLang="zh-CN" b="1" baseline="50000" dirty="0">
                <a:solidFill>
                  <a:schemeClr val="tx1"/>
                </a:solidFill>
                <a:uFillTx/>
                <a:latin typeface="微软雅黑" panose="020B0503020204020204" pitchFamily="34" charset="-122"/>
                <a:ea typeface="微软雅黑" panose="020B0503020204020204" pitchFamily="34" charset="-122"/>
                <a:sym typeface="+mn-ea"/>
              </a:rPr>
              <a:t>-</a:t>
            </a:r>
            <a:r>
              <a:rPr lang="zh-CN" altLang="en-US" b="1" dirty="0">
                <a:latin typeface="微软雅黑" panose="020B0503020204020204" pitchFamily="34" charset="-122"/>
                <a:ea typeface="微软雅黑" panose="020B0503020204020204" pitchFamily="34" charset="-122"/>
                <a:sym typeface="+mn-ea"/>
              </a:rPr>
              <a:t>的浓度，求出溶度积常数</a:t>
            </a:r>
            <a:endParaRPr lang="zh-CN" altLang="en-US" dirty="0"/>
          </a:p>
        </p:txBody>
      </p:sp>
    </p:spTree>
    <p:custDataLst>
      <p:tags r:id="rId1"/>
    </p:custDataLst>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任意多边形: 形状 17"/>
          <p:cNvSpPr/>
          <p:nvPr>
            <p:custDataLst>
              <p:tags r:id="rId1"/>
            </p:custDataLst>
          </p:nvPr>
        </p:nvSpPr>
        <p:spPr>
          <a:xfrm>
            <a:off x="2126553" y="2803687"/>
            <a:ext cx="5550112" cy="113068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gradFill>
            <a:gsLst>
              <a:gs pos="0">
                <a:schemeClr val="accent1">
                  <a:alpha val="15000"/>
                </a:schemeClr>
              </a:gs>
              <a:gs pos="100000">
                <a:schemeClr val="accent1">
                  <a:alpha val="0"/>
                </a:schemeClr>
              </a:gs>
            </a:gsLst>
            <a:lin ang="5400000" scaled="1"/>
          </a:gradFill>
          <a:ln>
            <a:gradFill>
              <a:gsLst>
                <a:gs pos="0">
                  <a:schemeClr val="accent1"/>
                </a:gs>
                <a:gs pos="87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任意多边形: 形状 4"/>
          <p:cNvSpPr/>
          <p:nvPr>
            <p:custDataLst>
              <p:tags r:id="rId2"/>
            </p:custDataLst>
          </p:nvPr>
        </p:nvSpPr>
        <p:spPr>
          <a:xfrm>
            <a:off x="4687970" y="3539074"/>
            <a:ext cx="455543" cy="230614"/>
          </a:xfrm>
          <a:custGeom>
            <a:avLst/>
            <a:gdLst>
              <a:gd name="connsiteX0" fmla="*/ 1450658 w 1450657"/>
              <a:gd name="connsiteY0" fmla="*/ 523875 h 734377"/>
              <a:gd name="connsiteX1" fmla="*/ 161925 w 1450657"/>
              <a:gd name="connsiteY1" fmla="*/ 734377 h 734377"/>
              <a:gd name="connsiteX2" fmla="*/ 0 w 1450657"/>
              <a:gd name="connsiteY2" fmla="*/ 0 h 734377"/>
            </a:gdLst>
            <a:ahLst/>
            <a:cxnLst>
              <a:cxn ang="0">
                <a:pos x="connsiteX0" y="connsiteY0"/>
              </a:cxn>
              <a:cxn ang="0">
                <a:pos x="connsiteX1" y="connsiteY1"/>
              </a:cxn>
              <a:cxn ang="0">
                <a:pos x="connsiteX2" y="connsiteY2"/>
              </a:cxn>
            </a:cxnLst>
            <a:rect l="l" t="t" r="r" b="b"/>
            <a:pathLst>
              <a:path w="1450657" h="734377">
                <a:moveTo>
                  <a:pt x="1450658" y="523875"/>
                </a:moveTo>
                <a:lnTo>
                  <a:pt x="161925" y="734377"/>
                </a:lnTo>
                <a:lnTo>
                  <a:pt x="0" y="0"/>
                </a:lnTo>
                <a:close/>
              </a:path>
            </a:pathLst>
          </a:custGeom>
          <a:gradFill>
            <a:gsLst>
              <a:gs pos="1000">
                <a:schemeClr val="accent1">
                  <a:lumMod val="78000"/>
                  <a:lumOff val="22000"/>
                </a:schemeClr>
              </a:gs>
              <a:gs pos="78000">
                <a:schemeClr val="accent1">
                  <a:lumMod val="91000"/>
                </a:schemeClr>
              </a:gs>
            </a:gsLst>
            <a:lin ang="16200000" scaled="0"/>
          </a:gradFill>
          <a:ln w="4833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6" name="任意多边形: 形状 5"/>
          <p:cNvSpPr/>
          <p:nvPr>
            <p:custDataLst>
              <p:tags r:id="rId3"/>
            </p:custDataLst>
          </p:nvPr>
        </p:nvSpPr>
        <p:spPr>
          <a:xfrm>
            <a:off x="4440307" y="3385630"/>
            <a:ext cx="298511" cy="384057"/>
          </a:xfrm>
          <a:custGeom>
            <a:avLst/>
            <a:gdLst>
              <a:gd name="connsiteX0" fmla="*/ 0 w 950595"/>
              <a:gd name="connsiteY0" fmla="*/ 0 h 1223009"/>
              <a:gd name="connsiteX1" fmla="*/ 788670 w 950595"/>
              <a:gd name="connsiteY1" fmla="*/ 488633 h 1223009"/>
              <a:gd name="connsiteX2" fmla="*/ 950595 w 950595"/>
              <a:gd name="connsiteY2" fmla="*/ 1223010 h 1223009"/>
            </a:gdLst>
            <a:ahLst/>
            <a:cxnLst>
              <a:cxn ang="0">
                <a:pos x="connsiteX0" y="connsiteY0"/>
              </a:cxn>
              <a:cxn ang="0">
                <a:pos x="connsiteX1" y="connsiteY1"/>
              </a:cxn>
              <a:cxn ang="0">
                <a:pos x="connsiteX2" y="connsiteY2"/>
              </a:cxn>
            </a:cxnLst>
            <a:rect l="l" t="t" r="r" b="b"/>
            <a:pathLst>
              <a:path w="950595" h="1223009">
                <a:moveTo>
                  <a:pt x="0" y="0"/>
                </a:moveTo>
                <a:lnTo>
                  <a:pt x="788670" y="488633"/>
                </a:lnTo>
                <a:lnTo>
                  <a:pt x="950595" y="1223010"/>
                </a:lnTo>
                <a:close/>
              </a:path>
            </a:pathLst>
          </a:custGeom>
          <a:gradFill>
            <a:gsLst>
              <a:gs pos="19000">
                <a:schemeClr val="accent1">
                  <a:lumMod val="60000"/>
                  <a:lumOff val="40000"/>
                </a:schemeClr>
              </a:gs>
              <a:gs pos="92000">
                <a:schemeClr val="accent1"/>
              </a:gs>
            </a:gsLst>
            <a:lin ang="0" scaled="0"/>
          </a:gradFill>
          <a:ln w="48331" cap="flat">
            <a:noFill/>
            <a:prstDash val="solid"/>
            <a:miter/>
          </a:ln>
        </p:spPr>
        <p:txBody>
          <a:bodyPr rot="0" spcFirstLastPara="0" vertOverflow="overflow" horzOverflow="overflow" vert="horz" wrap="square" lIns="68580" tIns="34290" rIns="68580" bIns="34290" numCol="1" spcCol="0" rtlCol="0" fromWordArt="0" anchor="ctr" anchorCtr="0" forceAA="0" compatLnSpc="1">
            <a:noAutofit/>
          </a:bodyPr>
          <a:lstStyle/>
          <a:p>
            <a:endParaRPr lang="zh-CN" altLang="en-US" sz="1350"/>
          </a:p>
        </p:txBody>
      </p:sp>
      <p:sp>
        <p:nvSpPr>
          <p:cNvPr id="7" name="任意多边形: 形状 6"/>
          <p:cNvSpPr/>
          <p:nvPr>
            <p:custDataLst>
              <p:tags r:id="rId4"/>
            </p:custDataLst>
          </p:nvPr>
        </p:nvSpPr>
        <p:spPr>
          <a:xfrm>
            <a:off x="4440307" y="3029989"/>
            <a:ext cx="247663" cy="509084"/>
          </a:xfrm>
          <a:custGeom>
            <a:avLst/>
            <a:gdLst>
              <a:gd name="connsiteX0" fmla="*/ 0 w 788670"/>
              <a:gd name="connsiteY0" fmla="*/ 1132523 h 1621155"/>
              <a:gd name="connsiteX1" fmla="*/ 619125 w 788670"/>
              <a:gd name="connsiteY1" fmla="*/ 0 h 1621155"/>
              <a:gd name="connsiteX2" fmla="*/ 788670 w 788670"/>
              <a:gd name="connsiteY2" fmla="*/ 1621155 h 1621155"/>
            </a:gdLst>
            <a:ahLst/>
            <a:cxnLst>
              <a:cxn ang="0">
                <a:pos x="connsiteX0" y="connsiteY0"/>
              </a:cxn>
              <a:cxn ang="0">
                <a:pos x="connsiteX1" y="connsiteY1"/>
              </a:cxn>
              <a:cxn ang="0">
                <a:pos x="connsiteX2" y="connsiteY2"/>
              </a:cxn>
            </a:cxnLst>
            <a:rect l="l" t="t" r="r" b="b"/>
            <a:pathLst>
              <a:path w="788670" h="1621155">
                <a:moveTo>
                  <a:pt x="0" y="1132523"/>
                </a:moveTo>
                <a:lnTo>
                  <a:pt x="619125" y="0"/>
                </a:lnTo>
                <a:lnTo>
                  <a:pt x="788670" y="1621155"/>
                </a:lnTo>
                <a:close/>
              </a:path>
            </a:pathLst>
          </a:custGeom>
          <a:gradFill>
            <a:gsLst>
              <a:gs pos="0">
                <a:schemeClr val="accent1">
                  <a:lumMod val="50000"/>
                  <a:lumOff val="50000"/>
                </a:schemeClr>
              </a:gs>
              <a:gs pos="100000">
                <a:schemeClr val="accent1">
                  <a:lumMod val="86000"/>
                  <a:lumOff val="14000"/>
                </a:schemeClr>
              </a:gs>
            </a:gsLst>
            <a:lin ang="600000" scaled="0"/>
          </a:gradFill>
          <a:ln w="48331" cap="flat">
            <a:noFill/>
            <a:prstDash val="solid"/>
            <a:miter/>
          </a:ln>
        </p:spPr>
        <p:txBody>
          <a:bodyPr rtlCol="0" anchor="ctr"/>
          <a:lstStyle/>
          <a:p>
            <a:endParaRPr lang="zh-CN" altLang="en-US" sz="1350"/>
          </a:p>
        </p:txBody>
      </p:sp>
      <p:sp>
        <p:nvSpPr>
          <p:cNvPr id="8" name="任意多边形: 形状 7"/>
          <p:cNvSpPr/>
          <p:nvPr>
            <p:custDataLst>
              <p:tags r:id="rId5"/>
            </p:custDataLst>
          </p:nvPr>
        </p:nvSpPr>
        <p:spPr>
          <a:xfrm>
            <a:off x="4687970" y="3217531"/>
            <a:ext cx="455543" cy="486053"/>
          </a:xfrm>
          <a:custGeom>
            <a:avLst/>
            <a:gdLst>
              <a:gd name="connsiteX0" fmla="*/ 1385888 w 1450657"/>
              <a:gd name="connsiteY0" fmla="*/ 0 h 1547812"/>
              <a:gd name="connsiteX1" fmla="*/ 1450658 w 1450657"/>
              <a:gd name="connsiteY1" fmla="*/ 1547812 h 1547812"/>
              <a:gd name="connsiteX2" fmla="*/ 0 w 1450657"/>
              <a:gd name="connsiteY2" fmla="*/ 1023938 h 1547812"/>
            </a:gdLst>
            <a:ahLst/>
            <a:cxnLst>
              <a:cxn ang="0">
                <a:pos x="connsiteX0" y="connsiteY0"/>
              </a:cxn>
              <a:cxn ang="0">
                <a:pos x="connsiteX1" y="connsiteY1"/>
              </a:cxn>
              <a:cxn ang="0">
                <a:pos x="connsiteX2" y="connsiteY2"/>
              </a:cxn>
            </a:cxnLst>
            <a:rect l="l" t="t" r="r" b="b"/>
            <a:pathLst>
              <a:path w="1450657" h="1547812">
                <a:moveTo>
                  <a:pt x="1385888" y="0"/>
                </a:moveTo>
                <a:lnTo>
                  <a:pt x="1450658" y="1547812"/>
                </a:lnTo>
                <a:lnTo>
                  <a:pt x="0" y="1023938"/>
                </a:lnTo>
                <a:close/>
              </a:path>
            </a:pathLst>
          </a:custGeom>
          <a:gradFill flip="none" rotWithShape="1">
            <a:gsLst>
              <a:gs pos="36000">
                <a:schemeClr val="accent1">
                  <a:lumMod val="75000"/>
                </a:schemeClr>
              </a:gs>
              <a:gs pos="100000">
                <a:schemeClr val="accent1">
                  <a:lumMod val="70000"/>
                  <a:lumOff val="30000"/>
                </a:schemeClr>
              </a:gs>
            </a:gsLst>
            <a:lin ang="1800000" scaled="0"/>
            <a:tileRect/>
          </a:gradFill>
          <a:ln w="48331" cap="flat">
            <a:noFill/>
            <a:prstDash val="solid"/>
            <a:miter/>
          </a:ln>
        </p:spPr>
        <p:txBody>
          <a:bodyPr rtlCol="0" anchor="ctr"/>
          <a:lstStyle/>
          <a:p>
            <a:endParaRPr lang="zh-CN" altLang="en-US" sz="1350"/>
          </a:p>
        </p:txBody>
      </p:sp>
      <p:sp>
        <p:nvSpPr>
          <p:cNvPr id="10" name="任意多边形: 形状 9"/>
          <p:cNvSpPr/>
          <p:nvPr>
            <p:custDataLst>
              <p:tags r:id="rId6"/>
            </p:custDataLst>
          </p:nvPr>
        </p:nvSpPr>
        <p:spPr>
          <a:xfrm>
            <a:off x="5076213" y="2913037"/>
            <a:ext cx="289538" cy="396021"/>
          </a:xfrm>
          <a:custGeom>
            <a:avLst/>
            <a:gdLst>
              <a:gd name="connsiteX0" fmla="*/ 149542 w 922019"/>
              <a:gd name="connsiteY0" fmla="*/ 969645 h 1261109"/>
              <a:gd name="connsiteX1" fmla="*/ 0 w 922019"/>
              <a:gd name="connsiteY1" fmla="*/ 0 h 1261109"/>
              <a:gd name="connsiteX2" fmla="*/ 922020 w 922019"/>
              <a:gd name="connsiteY2" fmla="*/ 1261110 h 1261109"/>
            </a:gdLst>
            <a:ahLst/>
            <a:cxnLst>
              <a:cxn ang="0">
                <a:pos x="connsiteX0" y="connsiteY0"/>
              </a:cxn>
              <a:cxn ang="0">
                <a:pos x="connsiteX1" y="connsiteY1"/>
              </a:cxn>
              <a:cxn ang="0">
                <a:pos x="connsiteX2" y="connsiteY2"/>
              </a:cxn>
            </a:cxnLst>
            <a:rect l="l" t="t" r="r" b="b"/>
            <a:pathLst>
              <a:path w="922019" h="1261109">
                <a:moveTo>
                  <a:pt x="149542" y="969645"/>
                </a:moveTo>
                <a:lnTo>
                  <a:pt x="0" y="0"/>
                </a:lnTo>
                <a:lnTo>
                  <a:pt x="922020" y="1261110"/>
                </a:lnTo>
                <a:close/>
              </a:path>
            </a:pathLst>
          </a:custGeom>
          <a:gradFill>
            <a:gsLst>
              <a:gs pos="1000">
                <a:schemeClr val="accent1">
                  <a:lumMod val="60000"/>
                  <a:lumOff val="40000"/>
                </a:schemeClr>
              </a:gs>
              <a:gs pos="92000">
                <a:schemeClr val="accent1"/>
              </a:gs>
            </a:gsLst>
            <a:lin ang="9600000" scaled="0"/>
          </a:gradFill>
          <a:ln w="48331" cap="flat">
            <a:noFill/>
            <a:prstDash val="solid"/>
            <a:miter/>
          </a:ln>
        </p:spPr>
        <p:txBody>
          <a:bodyPr rtlCol="0" anchor="ctr"/>
          <a:lstStyle/>
          <a:p>
            <a:endParaRPr lang="zh-CN" altLang="en-US" sz="1350"/>
          </a:p>
        </p:txBody>
      </p:sp>
      <p:sp>
        <p:nvSpPr>
          <p:cNvPr id="11" name="任意多边形: 形状 10"/>
          <p:cNvSpPr/>
          <p:nvPr>
            <p:custDataLst>
              <p:tags r:id="rId7"/>
            </p:custDataLst>
          </p:nvPr>
        </p:nvSpPr>
        <p:spPr>
          <a:xfrm>
            <a:off x="5123174" y="3217531"/>
            <a:ext cx="242578" cy="486053"/>
          </a:xfrm>
          <a:custGeom>
            <a:avLst/>
            <a:gdLst>
              <a:gd name="connsiteX0" fmla="*/ 0 w 772477"/>
              <a:gd name="connsiteY0" fmla="*/ 0 h 1547812"/>
              <a:gd name="connsiteX1" fmla="*/ 772477 w 772477"/>
              <a:gd name="connsiteY1" fmla="*/ 291465 h 1547812"/>
              <a:gd name="connsiteX2" fmla="*/ 64770 w 772477"/>
              <a:gd name="connsiteY2" fmla="*/ 1547812 h 1547812"/>
            </a:gdLst>
            <a:ahLst/>
            <a:cxnLst>
              <a:cxn ang="0">
                <a:pos x="connsiteX0" y="connsiteY0"/>
              </a:cxn>
              <a:cxn ang="0">
                <a:pos x="connsiteX1" y="connsiteY1"/>
              </a:cxn>
              <a:cxn ang="0">
                <a:pos x="connsiteX2" y="connsiteY2"/>
              </a:cxn>
            </a:cxnLst>
            <a:rect l="l" t="t" r="r" b="b"/>
            <a:pathLst>
              <a:path w="772477" h="1547812">
                <a:moveTo>
                  <a:pt x="0" y="0"/>
                </a:moveTo>
                <a:lnTo>
                  <a:pt x="772477" y="291465"/>
                </a:lnTo>
                <a:lnTo>
                  <a:pt x="64770" y="1547812"/>
                </a:lnTo>
                <a:close/>
              </a:path>
            </a:pathLst>
          </a:custGeom>
          <a:gradFill>
            <a:gsLst>
              <a:gs pos="28000">
                <a:schemeClr val="accent1">
                  <a:lumMod val="75000"/>
                </a:schemeClr>
              </a:gs>
              <a:gs pos="100000">
                <a:schemeClr val="accent1">
                  <a:lumMod val="70000"/>
                  <a:lumOff val="30000"/>
                </a:schemeClr>
              </a:gs>
            </a:gsLst>
            <a:lin ang="21594000" scaled="0"/>
          </a:gradFill>
          <a:ln w="48331" cap="flat">
            <a:noFill/>
            <a:prstDash val="solid"/>
            <a:miter/>
          </a:ln>
        </p:spPr>
        <p:txBody>
          <a:bodyPr rtlCol="0" anchor="ctr"/>
          <a:lstStyle/>
          <a:p>
            <a:endParaRPr lang="zh-CN" altLang="en-US" sz="1350"/>
          </a:p>
        </p:txBody>
      </p:sp>
      <p:sp>
        <p:nvSpPr>
          <p:cNvPr id="12" name="任意多边形: 形状 11"/>
          <p:cNvSpPr/>
          <p:nvPr>
            <p:custDataLst>
              <p:tags r:id="rId8"/>
            </p:custDataLst>
          </p:nvPr>
        </p:nvSpPr>
        <p:spPr>
          <a:xfrm>
            <a:off x="4634728" y="2913037"/>
            <a:ext cx="488446" cy="304494"/>
          </a:xfrm>
          <a:custGeom>
            <a:avLst/>
            <a:gdLst>
              <a:gd name="connsiteX0" fmla="*/ 0 w 1555432"/>
              <a:gd name="connsiteY0" fmla="*/ 372428 h 969645"/>
              <a:gd name="connsiteX1" fmla="*/ 1405890 w 1555432"/>
              <a:gd name="connsiteY1" fmla="*/ 0 h 969645"/>
              <a:gd name="connsiteX2" fmla="*/ 1555433 w 1555432"/>
              <a:gd name="connsiteY2" fmla="*/ 969645 h 969645"/>
            </a:gdLst>
            <a:ahLst/>
            <a:cxnLst>
              <a:cxn ang="0">
                <a:pos x="connsiteX0" y="connsiteY0"/>
              </a:cxn>
              <a:cxn ang="0">
                <a:pos x="connsiteX1" y="connsiteY1"/>
              </a:cxn>
              <a:cxn ang="0">
                <a:pos x="connsiteX2" y="connsiteY2"/>
              </a:cxn>
            </a:cxnLst>
            <a:rect l="l" t="t" r="r" b="b"/>
            <a:pathLst>
              <a:path w="1555432" h="969645">
                <a:moveTo>
                  <a:pt x="0" y="372428"/>
                </a:moveTo>
                <a:lnTo>
                  <a:pt x="1405890" y="0"/>
                </a:lnTo>
                <a:lnTo>
                  <a:pt x="1555433" y="969645"/>
                </a:lnTo>
                <a:close/>
              </a:path>
            </a:pathLst>
          </a:custGeom>
          <a:gradFill flip="none" rotWithShape="1">
            <a:gsLst>
              <a:gs pos="0">
                <a:schemeClr val="accent1">
                  <a:lumMod val="55000"/>
                  <a:lumOff val="45000"/>
                </a:schemeClr>
              </a:gs>
              <a:gs pos="100000">
                <a:schemeClr val="accent1"/>
              </a:gs>
            </a:gsLst>
            <a:lin ang="7200000" scaled="0"/>
            <a:tileRect/>
          </a:gradFill>
          <a:ln w="48331" cap="flat">
            <a:noFill/>
            <a:prstDash val="solid"/>
            <a:miter/>
          </a:ln>
        </p:spPr>
        <p:txBody>
          <a:bodyPr rtlCol="0" anchor="ctr"/>
          <a:lstStyle/>
          <a:p>
            <a:endParaRPr lang="zh-CN" altLang="en-US" sz="1350"/>
          </a:p>
        </p:txBody>
      </p:sp>
      <p:sp>
        <p:nvSpPr>
          <p:cNvPr id="13" name="任意多边形: 形状 12"/>
          <p:cNvSpPr/>
          <p:nvPr>
            <p:custDataLst>
              <p:tags r:id="rId9"/>
            </p:custDataLst>
          </p:nvPr>
        </p:nvSpPr>
        <p:spPr>
          <a:xfrm>
            <a:off x="4634728" y="3029989"/>
            <a:ext cx="488446" cy="509084"/>
          </a:xfrm>
          <a:custGeom>
            <a:avLst/>
            <a:gdLst>
              <a:gd name="connsiteX0" fmla="*/ 0 w 1555432"/>
              <a:gd name="connsiteY0" fmla="*/ 0 h 1621155"/>
              <a:gd name="connsiteX1" fmla="*/ 1555433 w 1555432"/>
              <a:gd name="connsiteY1" fmla="*/ 597218 h 1621155"/>
              <a:gd name="connsiteX2" fmla="*/ 169545 w 1555432"/>
              <a:gd name="connsiteY2" fmla="*/ 1621155 h 1621155"/>
            </a:gdLst>
            <a:ahLst/>
            <a:cxnLst>
              <a:cxn ang="0">
                <a:pos x="connsiteX0" y="connsiteY0"/>
              </a:cxn>
              <a:cxn ang="0">
                <a:pos x="connsiteX1" y="connsiteY1"/>
              </a:cxn>
              <a:cxn ang="0">
                <a:pos x="connsiteX2" y="connsiteY2"/>
              </a:cxn>
            </a:cxnLst>
            <a:rect l="l" t="t" r="r" b="b"/>
            <a:pathLst>
              <a:path w="1555432" h="1621155">
                <a:moveTo>
                  <a:pt x="0" y="0"/>
                </a:moveTo>
                <a:lnTo>
                  <a:pt x="1555433" y="597218"/>
                </a:lnTo>
                <a:lnTo>
                  <a:pt x="169545" y="1621155"/>
                </a:lnTo>
                <a:close/>
              </a:path>
            </a:pathLst>
          </a:custGeom>
          <a:gradFill flip="none" rotWithShape="1">
            <a:gsLst>
              <a:gs pos="0">
                <a:schemeClr val="accent1">
                  <a:lumMod val="36000"/>
                  <a:lumOff val="64000"/>
                </a:schemeClr>
              </a:gs>
              <a:gs pos="100000">
                <a:schemeClr val="accent1">
                  <a:lumMod val="77000"/>
                  <a:lumOff val="23000"/>
                </a:schemeClr>
              </a:gs>
            </a:gsLst>
            <a:lin ang="2700000" scaled="1"/>
            <a:tileRect/>
          </a:gradFill>
          <a:ln w="48331" cap="flat">
            <a:noFill/>
            <a:prstDash val="solid"/>
            <a:miter/>
          </a:ln>
        </p:spPr>
        <p:txBody>
          <a:bodyPr rtlCol="0" anchor="ctr"/>
          <a:lstStyle/>
          <a:p>
            <a:endParaRPr lang="zh-CN" altLang="en-US" sz="1350"/>
          </a:p>
        </p:txBody>
      </p:sp>
      <p:sp>
        <p:nvSpPr>
          <p:cNvPr id="14" name="椭圆 13"/>
          <p:cNvSpPr/>
          <p:nvPr>
            <p:custDataLst>
              <p:tags r:id="rId10"/>
            </p:custDataLst>
          </p:nvPr>
        </p:nvSpPr>
        <p:spPr>
          <a:xfrm rot="20464926">
            <a:off x="4127402" y="3202557"/>
            <a:ext cx="1593727" cy="332947"/>
          </a:xfrm>
          <a:prstGeom prst="ellipse">
            <a:avLst/>
          </a:prstGeom>
          <a:noFill/>
          <a:ln w="9525">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2" name="组合 41"/>
          <p:cNvGrpSpPr/>
          <p:nvPr>
            <p:custDataLst>
              <p:tags r:id="rId11"/>
            </p:custDataLst>
          </p:nvPr>
        </p:nvGrpSpPr>
        <p:grpSpPr>
          <a:xfrm>
            <a:off x="4082225" y="3202369"/>
            <a:ext cx="1593785" cy="332529"/>
            <a:chOff x="5228" y="4467"/>
            <a:chExt cx="3518" cy="734"/>
          </a:xfrm>
        </p:grpSpPr>
        <p:sp>
          <p:nvSpPr>
            <p:cNvPr id="15" name="椭圆 14"/>
            <p:cNvSpPr/>
            <p:nvPr>
              <p:custDataLst>
                <p:tags r:id="rId12"/>
              </p:custDataLst>
            </p:nvPr>
          </p:nvSpPr>
          <p:spPr>
            <a:xfrm rot="997938">
              <a:off x="5465" y="4467"/>
              <a:ext cx="3242" cy="735"/>
            </a:xfrm>
            <a:prstGeom prst="ellipse">
              <a:avLst/>
            </a:prstGeom>
            <a:noFill/>
            <a:ln w="19050">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custDataLst>
                <p:tags r:id="rId13"/>
              </p:custDataLst>
            </p:nvPr>
          </p:nvSpPr>
          <p:spPr>
            <a:xfrm rot="19668910">
              <a:off x="5228" y="4467"/>
              <a:ext cx="3518" cy="735"/>
            </a:xfrm>
            <a:prstGeom prst="ellipse">
              <a:avLst/>
            </a:prstGeom>
            <a:noFill/>
            <a:ln w="19050">
              <a:gradFill flip="none" rotWithShape="1">
                <a:gsLst>
                  <a:gs pos="1000">
                    <a:schemeClr val="accent1">
                      <a:lumMod val="60000"/>
                      <a:lumOff val="40000"/>
                    </a:schemeClr>
                  </a:gs>
                  <a:gs pos="100000">
                    <a:schemeClr val="accent1">
                      <a:alpha val="0"/>
                    </a:schemeClr>
                  </a:gs>
                </a:gsLst>
                <a:lin ang="16200000" scaled="1"/>
                <a:tileRect/>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19" name="椭圆 18"/>
          <p:cNvSpPr/>
          <p:nvPr>
            <p:custDataLst>
              <p:tags r:id="rId14"/>
            </p:custDataLst>
          </p:nvPr>
        </p:nvSpPr>
        <p:spPr>
          <a:xfrm>
            <a:off x="5391175" y="3306894"/>
            <a:ext cx="62135" cy="62135"/>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p:nvPr>
            <p:custDataLst>
              <p:tags r:id="rId15"/>
            </p:custDataLst>
          </p:nvPr>
        </p:nvSpPr>
        <p:spPr>
          <a:xfrm>
            <a:off x="5037341" y="3540235"/>
            <a:ext cx="62135" cy="62135"/>
          </a:xfrm>
          <a:prstGeom prst="ellipse">
            <a:avLst/>
          </a:prstGeom>
          <a:gradFill flip="none" rotWithShape="1">
            <a:gsLst>
              <a:gs pos="1000">
                <a:schemeClr val="accent1">
                  <a:lumMod val="20000"/>
                  <a:lumOff val="80000"/>
                </a:schemeClr>
              </a:gs>
              <a:gs pos="100000">
                <a:schemeClr val="accent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任意多边形: 形状 21"/>
          <p:cNvSpPr/>
          <p:nvPr>
            <p:custDataLst>
              <p:tags r:id="rId16"/>
            </p:custDataLst>
          </p:nvPr>
        </p:nvSpPr>
        <p:spPr>
          <a:xfrm>
            <a:off x="2049264" y="2681614"/>
            <a:ext cx="5704687" cy="113068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noFill/>
          <a:ln w="15875">
            <a:gradFill>
              <a:gsLst>
                <a:gs pos="0">
                  <a:schemeClr val="accent1">
                    <a:lumMod val="40000"/>
                    <a:lumOff val="60000"/>
                  </a:schemeClr>
                </a:gs>
                <a:gs pos="92000">
                  <a:schemeClr val="accent1">
                    <a:alpha val="0"/>
                  </a:schemeClr>
                </a:gs>
              </a:gsLst>
              <a:lin ang="5400000" scaled="1"/>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椭圆 25"/>
          <p:cNvSpPr/>
          <p:nvPr>
            <p:custDataLst>
              <p:tags r:id="rId17"/>
            </p:custDataLst>
          </p:nvPr>
        </p:nvSpPr>
        <p:spPr>
          <a:xfrm>
            <a:off x="2496343" y="3240162"/>
            <a:ext cx="82495" cy="8249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 name="椭圆 26"/>
          <p:cNvSpPr/>
          <p:nvPr>
            <p:custDataLst>
              <p:tags r:id="rId18"/>
            </p:custDataLst>
          </p:nvPr>
        </p:nvSpPr>
        <p:spPr>
          <a:xfrm>
            <a:off x="2512105" y="3255924"/>
            <a:ext cx="50970" cy="50970"/>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矩形 1"/>
          <p:cNvSpPr/>
          <p:nvPr>
            <p:custDataLst>
              <p:tags r:id="rId19"/>
            </p:custDataLst>
          </p:nvPr>
        </p:nvSpPr>
        <p:spPr>
          <a:xfrm>
            <a:off x="2717165" y="1737995"/>
            <a:ext cx="1781810" cy="833755"/>
          </a:xfrm>
          <a:prstGeom prst="rect">
            <a:avLst/>
          </a:prstGeom>
          <a:noFill/>
          <a:ln>
            <a:solidFill>
              <a:srgbClr val="0070C0"/>
            </a:solidFill>
          </a:ln>
        </p:spPr>
        <p:txBody>
          <a:bodyPr wrap="square" lIns="0" tIns="0" rIns="0" bIns="0" rtlCol="0" anchor="t" anchorCtr="0">
            <a:noAutofit/>
          </a:bodyPr>
          <a:lstStyle/>
          <a:p>
            <a:pPr algn="ctr">
              <a:lnSpc>
                <a:spcPct val="150000"/>
              </a:lnSpc>
              <a:spcBef>
                <a:spcPct val="0"/>
              </a:spcBef>
              <a:spcAft>
                <a:spcPct val="0"/>
              </a:spcAft>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丰富测定</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碘酸铜的</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溶度积</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实验方法</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37" name="直接连接符 36"/>
          <p:cNvCxnSpPr>
            <a:stCxn id="27" idx="2"/>
          </p:cNvCxnSpPr>
          <p:nvPr>
            <p:custDataLst>
              <p:tags r:id="rId20"/>
            </p:custDataLst>
          </p:nvPr>
        </p:nvCxnSpPr>
        <p:spPr>
          <a:xfrm flipH="1" flipV="1">
            <a:off x="2140288" y="2939004"/>
            <a:ext cx="371475" cy="342265"/>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69" name="椭圆 68"/>
          <p:cNvSpPr/>
          <p:nvPr>
            <p:custDataLst>
              <p:tags r:id="rId21"/>
            </p:custDataLst>
          </p:nvPr>
        </p:nvSpPr>
        <p:spPr>
          <a:xfrm>
            <a:off x="7224379" y="3240162"/>
            <a:ext cx="82495" cy="8249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0" name="椭圆 69"/>
          <p:cNvSpPr/>
          <p:nvPr>
            <p:custDataLst>
              <p:tags r:id="rId22"/>
            </p:custDataLst>
          </p:nvPr>
        </p:nvSpPr>
        <p:spPr>
          <a:xfrm>
            <a:off x="7240142" y="3255924"/>
            <a:ext cx="50970" cy="50970"/>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1" name="直接连接符 60"/>
          <p:cNvCxnSpPr>
            <a:stCxn id="70" idx="6"/>
          </p:cNvCxnSpPr>
          <p:nvPr>
            <p:custDataLst>
              <p:tags r:id="rId23"/>
            </p:custDataLst>
          </p:nvPr>
        </p:nvCxnSpPr>
        <p:spPr>
          <a:xfrm>
            <a:off x="7291025" y="3281269"/>
            <a:ext cx="371475" cy="81280"/>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21" name="矩形 20"/>
          <p:cNvSpPr/>
          <p:nvPr>
            <p:custDataLst>
              <p:tags r:id="rId24"/>
            </p:custDataLst>
          </p:nvPr>
        </p:nvSpPr>
        <p:spPr>
          <a:xfrm>
            <a:off x="4850130" y="1671955"/>
            <a:ext cx="1495425" cy="811530"/>
          </a:xfrm>
          <a:prstGeom prst="rect">
            <a:avLst/>
          </a:prstGeom>
          <a:noFill/>
          <a:ln>
            <a:solidFill>
              <a:srgbClr val="0070C0"/>
            </a:solidFill>
          </a:ln>
        </p:spPr>
        <p:txBody>
          <a:bodyPr wrap="square" lIns="0" tIns="0" rIns="0" bIns="0" rtlCol="0" anchor="t" anchorCtr="0">
            <a:noAutofit/>
          </a:bodyPr>
          <a:lstStyle/>
          <a:p>
            <a:pPr algn="ctr">
              <a:lnSpc>
                <a:spcPct val="150000"/>
              </a:lnSpc>
              <a:spcBef>
                <a:spcPct val="0"/>
              </a:spcBef>
              <a:spcAft>
                <a:spcPct val="0"/>
              </a:spcAft>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明确实验结果的</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判断标准</a:t>
            </a:r>
            <a:endPar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4" name="椭圆 93"/>
          <p:cNvSpPr/>
          <p:nvPr>
            <p:custDataLst>
              <p:tags r:id="rId25"/>
            </p:custDataLst>
          </p:nvPr>
        </p:nvSpPr>
        <p:spPr>
          <a:xfrm>
            <a:off x="6278773" y="2817049"/>
            <a:ext cx="82495" cy="8249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5" name="椭圆 94"/>
          <p:cNvSpPr/>
          <p:nvPr>
            <p:custDataLst>
              <p:tags r:id="rId26"/>
            </p:custDataLst>
          </p:nvPr>
        </p:nvSpPr>
        <p:spPr>
          <a:xfrm>
            <a:off x="6294535" y="2832812"/>
            <a:ext cx="50970" cy="50970"/>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91" name="直接连接符 90"/>
          <p:cNvCxnSpPr>
            <a:stCxn id="94" idx="7"/>
          </p:cNvCxnSpPr>
          <p:nvPr>
            <p:custDataLst>
              <p:tags r:id="rId27"/>
            </p:custDataLst>
          </p:nvPr>
        </p:nvCxnSpPr>
        <p:spPr>
          <a:xfrm flipV="1">
            <a:off x="6349297" y="2577822"/>
            <a:ext cx="393065" cy="250825"/>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103" name="椭圆 102"/>
          <p:cNvSpPr/>
          <p:nvPr>
            <p:custDataLst>
              <p:tags r:id="rId28"/>
            </p:custDataLst>
          </p:nvPr>
        </p:nvSpPr>
        <p:spPr>
          <a:xfrm>
            <a:off x="3452837" y="2817129"/>
            <a:ext cx="82495" cy="8249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4" name="椭圆 103"/>
          <p:cNvSpPr/>
          <p:nvPr>
            <p:custDataLst>
              <p:tags r:id="rId29"/>
            </p:custDataLst>
          </p:nvPr>
        </p:nvSpPr>
        <p:spPr>
          <a:xfrm>
            <a:off x="3468600" y="2832891"/>
            <a:ext cx="50970" cy="50970"/>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custDataLst>
              <p:tags r:id="rId30"/>
            </p:custDataLst>
          </p:nvPr>
        </p:nvSpPr>
        <p:spPr>
          <a:xfrm>
            <a:off x="6698994" y="1839031"/>
            <a:ext cx="1719637" cy="1073904"/>
          </a:xfrm>
          <a:prstGeom prst="rect">
            <a:avLst/>
          </a:prstGeom>
          <a:noFill/>
          <a:ln>
            <a:solidFill>
              <a:srgbClr val="0070C0"/>
            </a:solidFill>
          </a:ln>
        </p:spPr>
        <p:txBody>
          <a:bodyPr wrap="square" lIns="0" tIns="0" rIns="0" bIns="0" rtlCol="0" anchor="t" anchorCtr="0">
            <a:noAutofit/>
          </a:bodyPr>
          <a:lstStyle/>
          <a:p>
            <a:pPr algn="ctr">
              <a:lnSpc>
                <a:spcPct val="150000"/>
              </a:lnSpc>
              <a:spcBef>
                <a:spcPct val="0"/>
              </a:spcBef>
              <a:spcAft>
                <a:spcPct val="0"/>
              </a:spcAft>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sym typeface="+mn-ea"/>
              </a:rPr>
              <a:t>提高学生数据分析和解决实际问题的综合</a:t>
            </a:r>
            <a:r>
              <a:rPr lang="zh-CN" altLang="en-US" sz="1600" b="1">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能力</a:t>
            </a:r>
            <a:endParaRPr lang="zh-CN" altLang="en-US" sz="1600" b="1">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00" name="直接连接符 99"/>
          <p:cNvCxnSpPr/>
          <p:nvPr>
            <p:custDataLst>
              <p:tags r:id="rId31"/>
            </p:custDataLst>
          </p:nvPr>
        </p:nvCxnSpPr>
        <p:spPr>
          <a:xfrm flipH="1" flipV="1">
            <a:off x="3407190" y="2483754"/>
            <a:ext cx="86360" cy="361315"/>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111" name="椭圆 110"/>
          <p:cNvSpPr/>
          <p:nvPr>
            <p:custDataLst>
              <p:tags r:id="rId32"/>
            </p:custDataLst>
          </p:nvPr>
        </p:nvSpPr>
        <p:spPr>
          <a:xfrm>
            <a:off x="4912795" y="2638694"/>
            <a:ext cx="82495" cy="82495"/>
          </a:xfrm>
          <a:prstGeom prst="ellipse">
            <a:avLst/>
          </a:prstGeom>
          <a:solidFill>
            <a:srgbClr val="FFFFFF"/>
          </a:solidFill>
          <a:ln w="3175">
            <a:solidFill>
              <a:schemeClr val="accent1"/>
            </a:solidFill>
          </a:ln>
          <a:effectLst>
            <a:outerShdw blurRad="63500" sx="102000" sy="102000" algn="ctr" rotWithShape="0">
              <a:schemeClr val="accent1">
                <a:lumMod val="75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2" name="椭圆 111"/>
          <p:cNvSpPr/>
          <p:nvPr>
            <p:custDataLst>
              <p:tags r:id="rId33"/>
            </p:custDataLst>
          </p:nvPr>
        </p:nvSpPr>
        <p:spPr>
          <a:xfrm>
            <a:off x="4928558" y="2654456"/>
            <a:ext cx="50970" cy="50970"/>
          </a:xfrm>
          <a:prstGeom prst="ellipse">
            <a:avLst/>
          </a:prstGeom>
          <a:gradFill>
            <a:gsLst>
              <a:gs pos="1000">
                <a:schemeClr val="accent1">
                  <a:lumMod val="75000"/>
                </a:schemeClr>
              </a:gs>
              <a:gs pos="100000">
                <a:schemeClr val="accent1"/>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custDataLst>
              <p:tags r:id="rId34"/>
            </p:custDataLst>
          </p:nvPr>
        </p:nvSpPr>
        <p:spPr>
          <a:xfrm>
            <a:off x="7597140" y="3129915"/>
            <a:ext cx="1448435" cy="744855"/>
          </a:xfrm>
          <a:prstGeom prst="rect">
            <a:avLst/>
          </a:prstGeom>
          <a:noFill/>
          <a:ln>
            <a:solidFill>
              <a:srgbClr val="0070C0"/>
            </a:solidFill>
          </a:ln>
        </p:spPr>
        <p:txBody>
          <a:bodyPr wrap="square" lIns="0" tIns="0" rIns="0" bIns="0" rtlCol="0" anchor="t" anchorCtr="0">
            <a:noAutofit/>
          </a:bodyPr>
          <a:lstStyle/>
          <a:p>
            <a:pPr algn="ctr">
              <a:lnSpc>
                <a:spcPct val="150000"/>
              </a:lnSpc>
              <a:spcBef>
                <a:spcPct val="0"/>
              </a:spcBef>
              <a:spcAft>
                <a:spcPct val="0"/>
              </a:spcAft>
            </a:pP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丰富学生的</a:t>
            </a:r>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spcBef>
                <a:spcPct val="0"/>
              </a:spcBef>
              <a:spcAft>
                <a:spcPct val="0"/>
              </a:spcAft>
            </a:pPr>
            <a:r>
              <a:rPr lang="zh-CN" altLang="zh-CN" sz="16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实验技能</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训练</a:t>
            </a:r>
            <a:endParaRPr lang="zh-CN" altLang="zh-CN" sz="1600" b="1"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08" name="直接连接符 107"/>
          <p:cNvCxnSpPr/>
          <p:nvPr>
            <p:custDataLst>
              <p:tags r:id="rId35"/>
            </p:custDataLst>
          </p:nvPr>
        </p:nvCxnSpPr>
        <p:spPr>
          <a:xfrm flipV="1">
            <a:off x="4954143" y="2412634"/>
            <a:ext cx="64770" cy="269240"/>
          </a:xfrm>
          <a:prstGeom prst="line">
            <a:avLst/>
          </a:prstGeom>
          <a:noFill/>
          <a:ln>
            <a:gradFill flip="none" rotWithShape="1">
              <a:gsLst>
                <a:gs pos="0">
                  <a:schemeClr val="accent1">
                    <a:alpha val="0"/>
                  </a:schemeClr>
                </a:gs>
                <a:gs pos="100000">
                  <a:schemeClr val="accent1"/>
                </a:gs>
              </a:gsLst>
              <a:lin ang="16200000" scaled="0"/>
              <a:tileRect/>
            </a:gradFill>
          </a:ln>
        </p:spPr>
        <p:style>
          <a:lnRef idx="2">
            <a:schemeClr val="accent1">
              <a:shade val="15000"/>
            </a:schemeClr>
          </a:lnRef>
          <a:fillRef idx="1">
            <a:schemeClr val="accent1"/>
          </a:fillRef>
          <a:effectRef idx="0">
            <a:schemeClr val="accent1"/>
          </a:effectRef>
          <a:fontRef idx="minor">
            <a:schemeClr val="lt1"/>
          </a:fontRef>
        </p:style>
      </p:cxnSp>
      <p:sp>
        <p:nvSpPr>
          <p:cNvPr id="43" name="任意多边形: 形状 17"/>
          <p:cNvSpPr/>
          <p:nvPr>
            <p:custDataLst>
              <p:tags r:id="rId36"/>
            </p:custDataLst>
          </p:nvPr>
        </p:nvSpPr>
        <p:spPr>
          <a:xfrm>
            <a:off x="2135945" y="2803687"/>
            <a:ext cx="5550112" cy="1130688"/>
          </a:xfrm>
          <a:custGeom>
            <a:avLst/>
            <a:gdLst>
              <a:gd name="connsiteX0" fmla="*/ 4924244 w 9848488"/>
              <a:gd name="connsiteY0" fmla="*/ 0 h 2006368"/>
              <a:gd name="connsiteX1" fmla="*/ 9775437 w 9848488"/>
              <a:gd name="connsiteY1" fmla="*/ 1858432 h 2006368"/>
              <a:gd name="connsiteX2" fmla="*/ 9848488 w 9848488"/>
              <a:gd name="connsiteY2" fmla="*/ 2006368 h 2006368"/>
              <a:gd name="connsiteX3" fmla="*/ 0 w 9848488"/>
              <a:gd name="connsiteY3" fmla="*/ 2006368 h 2006368"/>
              <a:gd name="connsiteX4" fmla="*/ 73051 w 9848488"/>
              <a:gd name="connsiteY4" fmla="*/ 1858432 h 2006368"/>
              <a:gd name="connsiteX5" fmla="*/ 4924244 w 9848488"/>
              <a:gd name="connsiteY5" fmla="*/ 0 h 200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8488" h="2006368">
                <a:moveTo>
                  <a:pt x="4924244" y="0"/>
                </a:moveTo>
                <a:cubicBezTo>
                  <a:pt x="7203603" y="0"/>
                  <a:pt x="9132307" y="781751"/>
                  <a:pt x="9775437" y="1858432"/>
                </a:cubicBezTo>
                <a:lnTo>
                  <a:pt x="9848488" y="2006368"/>
                </a:lnTo>
                <a:lnTo>
                  <a:pt x="0" y="2006368"/>
                </a:lnTo>
                <a:lnTo>
                  <a:pt x="73051" y="1858432"/>
                </a:lnTo>
                <a:cubicBezTo>
                  <a:pt x="716182" y="781751"/>
                  <a:pt x="2644886" y="0"/>
                  <a:pt x="4924244" y="0"/>
                </a:cubicBezTo>
                <a:close/>
              </a:path>
            </a:pathLst>
          </a:custGeom>
          <a:gradFill>
            <a:gsLst>
              <a:gs pos="0">
                <a:schemeClr val="accent1">
                  <a:alpha val="15000"/>
                </a:schemeClr>
              </a:gs>
              <a:gs pos="100000">
                <a:schemeClr val="accent1">
                  <a:alpha val="0"/>
                </a:schemeClr>
              </a:gs>
            </a:gsLst>
            <a:lin ang="5400000" scaled="1"/>
          </a:gradFill>
          <a:ln>
            <a:gradFill>
              <a:gsLst>
                <a:gs pos="0">
                  <a:schemeClr val="accent1"/>
                </a:gs>
                <a:gs pos="87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4" name="任意多边形: 形状 6"/>
          <p:cNvSpPr/>
          <p:nvPr>
            <p:custDataLst>
              <p:tags r:id="rId37"/>
            </p:custDataLst>
          </p:nvPr>
        </p:nvSpPr>
        <p:spPr>
          <a:xfrm>
            <a:off x="4438948" y="3029989"/>
            <a:ext cx="247663" cy="509085"/>
          </a:xfrm>
          <a:custGeom>
            <a:avLst/>
            <a:gdLst>
              <a:gd name="connsiteX0" fmla="*/ 0 w 788670"/>
              <a:gd name="connsiteY0" fmla="*/ 1132523 h 1621155"/>
              <a:gd name="connsiteX1" fmla="*/ 619125 w 788670"/>
              <a:gd name="connsiteY1" fmla="*/ 0 h 1621155"/>
              <a:gd name="connsiteX2" fmla="*/ 788670 w 788670"/>
              <a:gd name="connsiteY2" fmla="*/ 1621155 h 1621155"/>
            </a:gdLst>
            <a:ahLst/>
            <a:cxnLst>
              <a:cxn ang="0">
                <a:pos x="connsiteX0" y="connsiteY0"/>
              </a:cxn>
              <a:cxn ang="0">
                <a:pos x="connsiteX1" y="connsiteY1"/>
              </a:cxn>
              <a:cxn ang="0">
                <a:pos x="connsiteX2" y="connsiteY2"/>
              </a:cxn>
            </a:cxnLst>
            <a:rect l="l" t="t" r="r" b="b"/>
            <a:pathLst>
              <a:path w="788670" h="1621155">
                <a:moveTo>
                  <a:pt x="0" y="1132523"/>
                </a:moveTo>
                <a:lnTo>
                  <a:pt x="619125" y="0"/>
                </a:lnTo>
                <a:lnTo>
                  <a:pt x="788670" y="1621155"/>
                </a:lnTo>
                <a:close/>
              </a:path>
            </a:pathLst>
          </a:custGeom>
          <a:gradFill>
            <a:gsLst>
              <a:gs pos="0">
                <a:schemeClr val="accent1">
                  <a:lumMod val="50000"/>
                  <a:lumOff val="50000"/>
                </a:schemeClr>
              </a:gs>
              <a:gs pos="100000">
                <a:schemeClr val="accent1">
                  <a:lumMod val="86000"/>
                  <a:lumOff val="14000"/>
                </a:schemeClr>
              </a:gs>
            </a:gsLst>
            <a:lin ang="600000" scaled="0"/>
          </a:gradFill>
          <a:ln w="48331" cap="flat">
            <a:noFill/>
            <a:prstDash val="solid"/>
            <a:miter/>
          </a:ln>
        </p:spPr>
        <p:txBody>
          <a:bodyPr rtlCol="0" anchor="ctr"/>
          <a:lstStyle/>
          <a:p>
            <a:endParaRPr lang="zh-CN" altLang="en-US" sz="1350"/>
          </a:p>
        </p:txBody>
      </p:sp>
      <p:sp>
        <p:nvSpPr>
          <p:cNvPr id="45" name="任意多边形: 形状 11"/>
          <p:cNvSpPr/>
          <p:nvPr>
            <p:custDataLst>
              <p:tags r:id="rId38"/>
            </p:custDataLst>
          </p:nvPr>
        </p:nvSpPr>
        <p:spPr>
          <a:xfrm>
            <a:off x="4633368" y="2913037"/>
            <a:ext cx="488445" cy="304494"/>
          </a:xfrm>
          <a:custGeom>
            <a:avLst/>
            <a:gdLst>
              <a:gd name="connsiteX0" fmla="*/ 0 w 1555432"/>
              <a:gd name="connsiteY0" fmla="*/ 372428 h 969645"/>
              <a:gd name="connsiteX1" fmla="*/ 1405890 w 1555432"/>
              <a:gd name="connsiteY1" fmla="*/ 0 h 969645"/>
              <a:gd name="connsiteX2" fmla="*/ 1555433 w 1555432"/>
              <a:gd name="connsiteY2" fmla="*/ 969645 h 969645"/>
            </a:gdLst>
            <a:ahLst/>
            <a:cxnLst>
              <a:cxn ang="0">
                <a:pos x="connsiteX0" y="connsiteY0"/>
              </a:cxn>
              <a:cxn ang="0">
                <a:pos x="connsiteX1" y="connsiteY1"/>
              </a:cxn>
              <a:cxn ang="0">
                <a:pos x="connsiteX2" y="connsiteY2"/>
              </a:cxn>
            </a:cxnLst>
            <a:rect l="l" t="t" r="r" b="b"/>
            <a:pathLst>
              <a:path w="1555432" h="969645">
                <a:moveTo>
                  <a:pt x="0" y="372428"/>
                </a:moveTo>
                <a:lnTo>
                  <a:pt x="1405890" y="0"/>
                </a:lnTo>
                <a:lnTo>
                  <a:pt x="1555433" y="969645"/>
                </a:lnTo>
                <a:close/>
              </a:path>
            </a:pathLst>
          </a:custGeom>
          <a:gradFill flip="none" rotWithShape="1">
            <a:gsLst>
              <a:gs pos="0">
                <a:schemeClr val="accent1">
                  <a:lumMod val="55000"/>
                  <a:lumOff val="45000"/>
                </a:schemeClr>
              </a:gs>
              <a:gs pos="100000">
                <a:schemeClr val="accent1"/>
              </a:gs>
            </a:gsLst>
            <a:lin ang="7200000" scaled="0"/>
            <a:tileRect/>
          </a:gradFill>
          <a:ln w="48331" cap="flat">
            <a:noFill/>
            <a:prstDash val="solid"/>
            <a:miter/>
          </a:ln>
        </p:spPr>
        <p:txBody>
          <a:bodyPr rtlCol="0" anchor="ctr"/>
          <a:lstStyle/>
          <a:p>
            <a:endParaRPr lang="zh-CN" altLang="en-US" sz="1350"/>
          </a:p>
        </p:txBody>
      </p:sp>
      <p:sp>
        <p:nvSpPr>
          <p:cNvPr id="46" name="任意多边形: 形状 12"/>
          <p:cNvSpPr/>
          <p:nvPr>
            <p:custDataLst>
              <p:tags r:id="rId39"/>
            </p:custDataLst>
          </p:nvPr>
        </p:nvSpPr>
        <p:spPr>
          <a:xfrm>
            <a:off x="4633368" y="3029989"/>
            <a:ext cx="488445" cy="509085"/>
          </a:xfrm>
          <a:custGeom>
            <a:avLst/>
            <a:gdLst>
              <a:gd name="connsiteX0" fmla="*/ 0 w 1555432"/>
              <a:gd name="connsiteY0" fmla="*/ 0 h 1621155"/>
              <a:gd name="connsiteX1" fmla="*/ 1555433 w 1555432"/>
              <a:gd name="connsiteY1" fmla="*/ 597218 h 1621155"/>
              <a:gd name="connsiteX2" fmla="*/ 169545 w 1555432"/>
              <a:gd name="connsiteY2" fmla="*/ 1621155 h 1621155"/>
            </a:gdLst>
            <a:ahLst/>
            <a:cxnLst>
              <a:cxn ang="0">
                <a:pos x="connsiteX0" y="connsiteY0"/>
              </a:cxn>
              <a:cxn ang="0">
                <a:pos x="connsiteX1" y="connsiteY1"/>
              </a:cxn>
              <a:cxn ang="0">
                <a:pos x="connsiteX2" y="connsiteY2"/>
              </a:cxn>
            </a:cxnLst>
            <a:rect l="l" t="t" r="r" b="b"/>
            <a:pathLst>
              <a:path w="1555432" h="1621155">
                <a:moveTo>
                  <a:pt x="0" y="0"/>
                </a:moveTo>
                <a:lnTo>
                  <a:pt x="1555433" y="597218"/>
                </a:lnTo>
                <a:lnTo>
                  <a:pt x="169545" y="1621155"/>
                </a:lnTo>
                <a:close/>
              </a:path>
            </a:pathLst>
          </a:custGeom>
          <a:gradFill flip="none" rotWithShape="1">
            <a:gsLst>
              <a:gs pos="0">
                <a:schemeClr val="accent1">
                  <a:lumMod val="36000"/>
                  <a:lumOff val="64000"/>
                </a:schemeClr>
              </a:gs>
              <a:gs pos="100000">
                <a:schemeClr val="accent1">
                  <a:lumMod val="77000"/>
                  <a:lumOff val="23000"/>
                </a:schemeClr>
              </a:gs>
            </a:gsLst>
            <a:lin ang="2700000" scaled="1"/>
            <a:tileRect/>
          </a:gradFill>
          <a:ln w="48331" cap="flat">
            <a:noFill/>
            <a:prstDash val="solid"/>
            <a:miter/>
          </a:ln>
        </p:spPr>
        <p:txBody>
          <a:bodyPr rtlCol="0" anchor="ctr"/>
          <a:lstStyle/>
          <a:p>
            <a:endParaRPr lang="zh-CN" altLang="en-US" sz="1350"/>
          </a:p>
        </p:txBody>
      </p:sp>
      <p:sp>
        <p:nvSpPr>
          <p:cNvPr id="47" name="椭圆 46"/>
          <p:cNvSpPr/>
          <p:nvPr>
            <p:custDataLst>
              <p:tags r:id="rId40"/>
            </p:custDataLst>
          </p:nvPr>
        </p:nvSpPr>
        <p:spPr>
          <a:xfrm rot="20464926">
            <a:off x="4126042" y="3202557"/>
            <a:ext cx="1593727" cy="332947"/>
          </a:xfrm>
          <a:prstGeom prst="ellipse">
            <a:avLst/>
          </a:prstGeom>
          <a:noFill/>
          <a:ln w="9525">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8" name="组合 47"/>
          <p:cNvGrpSpPr/>
          <p:nvPr>
            <p:custDataLst>
              <p:tags r:id="rId41"/>
            </p:custDataLst>
          </p:nvPr>
        </p:nvGrpSpPr>
        <p:grpSpPr>
          <a:xfrm>
            <a:off x="4080866" y="3202369"/>
            <a:ext cx="1593785" cy="332529"/>
            <a:chOff x="5228" y="4467"/>
            <a:chExt cx="3518" cy="734"/>
          </a:xfrm>
        </p:grpSpPr>
        <p:sp>
          <p:nvSpPr>
            <p:cNvPr id="49" name="椭圆 48"/>
            <p:cNvSpPr/>
            <p:nvPr>
              <p:custDataLst>
                <p:tags r:id="rId42"/>
              </p:custDataLst>
            </p:nvPr>
          </p:nvSpPr>
          <p:spPr>
            <a:xfrm rot="997938">
              <a:off x="5465" y="4467"/>
              <a:ext cx="3242" cy="735"/>
            </a:xfrm>
            <a:prstGeom prst="ellipse">
              <a:avLst/>
            </a:prstGeom>
            <a:noFill/>
            <a:ln w="19050">
              <a:gradFill flip="none" rotWithShape="1">
                <a:gsLst>
                  <a:gs pos="0">
                    <a:schemeClr val="accent1"/>
                  </a:gs>
                  <a:gs pos="100000">
                    <a:schemeClr val="accent1">
                      <a:alpha val="0"/>
                    </a:schemeClr>
                  </a:gs>
                </a:gsLst>
                <a:lin ang="162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0" name="椭圆 49"/>
            <p:cNvSpPr/>
            <p:nvPr>
              <p:custDataLst>
                <p:tags r:id="rId43"/>
              </p:custDataLst>
            </p:nvPr>
          </p:nvSpPr>
          <p:spPr>
            <a:xfrm rot="19668910">
              <a:off x="5228" y="4467"/>
              <a:ext cx="3518" cy="735"/>
            </a:xfrm>
            <a:prstGeom prst="ellipse">
              <a:avLst/>
            </a:prstGeom>
            <a:noFill/>
            <a:ln w="19050">
              <a:gradFill flip="none" rotWithShape="1">
                <a:gsLst>
                  <a:gs pos="1000">
                    <a:schemeClr val="accent1">
                      <a:lumMod val="60000"/>
                      <a:lumOff val="40000"/>
                    </a:schemeClr>
                  </a:gs>
                  <a:gs pos="100000">
                    <a:schemeClr val="accent1">
                      <a:alpha val="0"/>
                    </a:schemeClr>
                  </a:gs>
                </a:gsLst>
                <a:lin ang="16200000" scaled="1"/>
                <a:tileRect/>
              </a:gra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cxnSp>
        <p:nvCxnSpPr>
          <p:cNvPr id="53" name="直接连接符 52"/>
          <p:cNvCxnSpPr/>
          <p:nvPr/>
        </p:nvCxnSpPr>
        <p:spPr>
          <a:xfrm>
            <a:off x="515257" y="624114"/>
            <a:ext cx="8113486" cy="0"/>
          </a:xfrm>
          <a:prstGeom prst="line">
            <a:avLst/>
          </a:prstGeom>
          <a:noFill/>
          <a:ln w="9525" cap="flat" cmpd="sng" algn="ctr">
            <a:solidFill>
              <a:sysClr val="windowText" lastClr="000000"/>
            </a:solidFill>
            <a:prstDash val="solid"/>
          </a:ln>
          <a:effectLst/>
        </p:spPr>
        <p:style>
          <a:lnRef idx="1">
            <a:schemeClr val="dk1"/>
          </a:lnRef>
          <a:fillRef idx="0">
            <a:schemeClr val="dk1"/>
          </a:fillRef>
          <a:effectRef idx="0">
            <a:schemeClr val="dk1"/>
          </a:effectRef>
          <a:fontRef idx="minor">
            <a:schemeClr val="tx1"/>
          </a:fontRef>
        </p:style>
      </p:cxnSp>
      <p:sp>
        <p:nvSpPr>
          <p:cNvPr id="54" name="椭圆 53"/>
          <p:cNvSpPr/>
          <p:nvPr/>
        </p:nvSpPr>
        <p:spPr>
          <a:xfrm>
            <a:off x="646880" y="242192"/>
            <a:ext cx="274777" cy="274777"/>
          </a:xfrm>
          <a:prstGeom prst="ellipse">
            <a:avLst/>
          </a:prstGeom>
          <a:solidFill>
            <a:srgbClr val="1A3F6C"/>
          </a:solidFill>
          <a:ln w="25400" cap="flat" cmpd="sng" algn="ctr">
            <a:noFill/>
            <a:prstDash val="solid"/>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25"/>
          <p:cNvSpPr txBox="1"/>
          <p:nvPr/>
        </p:nvSpPr>
        <p:spPr>
          <a:xfrm>
            <a:off x="908957" y="206330"/>
            <a:ext cx="1351280" cy="398780"/>
          </a:xfrm>
          <a:prstGeom prst="rect">
            <a:avLst/>
          </a:prstGeom>
          <a:noFill/>
        </p:spPr>
        <p:txBody>
          <a:bodyPr wrap="none" rtlCol="0">
            <a:spAutoFit/>
          </a:bodyPr>
          <a:lstStyle/>
          <a:p>
            <a:r>
              <a:rPr lang="zh-CN" altLang="en-US" sz="2000" b="1" spc="300" dirty="0">
                <a:latin typeface="微软雅黑" panose="020B0503020204020204" pitchFamily="34" charset="-122"/>
                <a:ea typeface="微软雅黑" panose="020B0503020204020204" pitchFamily="34" charset="-122"/>
              </a:rPr>
              <a:t>实验</a:t>
            </a:r>
            <a:r>
              <a:rPr lang="zh-CN" altLang="en-US" sz="2000" b="1" spc="300" dirty="0">
                <a:latin typeface="微软雅黑" panose="020B0503020204020204" pitchFamily="34" charset="-122"/>
                <a:ea typeface="微软雅黑" panose="020B0503020204020204" pitchFamily="34" charset="-122"/>
              </a:rPr>
              <a:t>意义</a:t>
            </a:r>
            <a:endParaRPr lang="zh-CN" altLang="en-US" sz="2000" b="1" spc="300" dirty="0">
              <a:latin typeface="微软雅黑" panose="020B0503020204020204" pitchFamily="34" charset="-122"/>
              <a:ea typeface="微软雅黑" panose="020B0503020204020204" pitchFamily="34" charset="-122"/>
            </a:endParaRPr>
          </a:p>
        </p:txBody>
      </p:sp>
      <p:sp>
        <p:nvSpPr>
          <p:cNvPr id="63" name="文本框 62"/>
          <p:cNvSpPr txBox="1"/>
          <p:nvPr/>
        </p:nvSpPr>
        <p:spPr>
          <a:xfrm>
            <a:off x="342900" y="3812540"/>
            <a:ext cx="7063105" cy="794385"/>
          </a:xfrm>
          <a:prstGeom prst="rect">
            <a:avLst/>
          </a:prstGeom>
          <a:noFill/>
        </p:spPr>
        <p:txBody>
          <a:bodyPr wrap="square" rtlCol="0">
            <a:noAutofit/>
          </a:bodyPr>
          <a:lstStyle/>
          <a:p>
            <a:pPr indent="0">
              <a:lnSpc>
                <a:spcPct val="150000"/>
              </a:lnSpc>
              <a:buFont typeface="+mj-lt"/>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在追求科学知识的同时，兼顾</a:t>
            </a:r>
            <a:r>
              <a:rPr lang="zh-CN"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安全与环保</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50000"/>
              </a:lnSpc>
              <a:buFont typeface="+mj-lt"/>
              <a:buNone/>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3. </a:t>
            </a:r>
            <a:r>
              <a:rPr lang="zh-CN" altLang="en-US" sz="1600" b="1" dirty="0">
                <a:latin typeface="微软雅黑" panose="020B0503020204020204" pitchFamily="34" charset="-122"/>
                <a:ea typeface="微软雅黑" panose="020B0503020204020204" pitchFamily="34" charset="-122"/>
                <a:sym typeface="+mn-ea"/>
              </a:rPr>
              <a:t>更适合在</a:t>
            </a:r>
            <a:r>
              <a:rPr lang="zh-CN" altLang="en-US" sz="1600" b="1" dirty="0">
                <a:solidFill>
                  <a:srgbClr val="FF0000"/>
                </a:solidFill>
                <a:latin typeface="微软雅黑" panose="020B0503020204020204" pitchFamily="34" charset="-122"/>
                <a:ea typeface="微软雅黑" panose="020B0503020204020204" pitchFamily="34" charset="-122"/>
                <a:sym typeface="+mn-ea"/>
              </a:rPr>
              <a:t>基础实验教学</a:t>
            </a:r>
            <a:r>
              <a:rPr lang="zh-CN" altLang="en-US" sz="1600" b="1" dirty="0">
                <a:latin typeface="微软雅黑" panose="020B0503020204020204" pitchFamily="34" charset="-122"/>
                <a:ea typeface="微软雅黑" panose="020B0503020204020204" pitchFamily="34" charset="-122"/>
                <a:sym typeface="+mn-ea"/>
              </a:rPr>
              <a:t>中推广，也</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为未来的实验</a:t>
            </a:r>
            <a:r>
              <a:rPr lang="zh-CN"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教学改革</a:t>
            </a:r>
            <a:r>
              <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提供了新的范例</a:t>
            </a:r>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4" name="文本框 63"/>
          <p:cNvSpPr txBox="1"/>
          <p:nvPr/>
        </p:nvSpPr>
        <p:spPr>
          <a:xfrm>
            <a:off x="342900" y="857885"/>
            <a:ext cx="1722120" cy="356870"/>
          </a:xfrm>
          <a:prstGeom prst="rect">
            <a:avLst/>
          </a:prstGeom>
          <a:noFill/>
        </p:spPr>
        <p:txBody>
          <a:bodyPr wrap="square" rtlCol="0">
            <a:no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比较实验法</a:t>
            </a:r>
            <a:endParaRPr lang="zh-CN"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6" name="图片 65"/>
          <p:cNvPicPr>
            <a:picLocks noChangeAspect="1"/>
          </p:cNvPicPr>
          <p:nvPr/>
        </p:nvPicPr>
        <p:blipFill>
          <a:blip r:embed="rId44"/>
          <a:stretch>
            <a:fillRect/>
          </a:stretch>
        </p:blipFill>
        <p:spPr>
          <a:xfrm>
            <a:off x="6742430" y="816610"/>
            <a:ext cx="1613535" cy="990600"/>
          </a:xfrm>
          <a:prstGeom prst="rect">
            <a:avLst/>
          </a:prstGeom>
        </p:spPr>
      </p:pic>
      <p:pic>
        <p:nvPicPr>
          <p:cNvPr id="67" name="图片 66"/>
          <p:cNvPicPr>
            <a:picLocks noChangeAspect="1"/>
          </p:cNvPicPr>
          <p:nvPr/>
        </p:nvPicPr>
        <p:blipFill>
          <a:blip r:embed="rId45"/>
          <a:stretch>
            <a:fillRect/>
          </a:stretch>
        </p:blipFill>
        <p:spPr>
          <a:xfrm>
            <a:off x="7597140" y="3934460"/>
            <a:ext cx="1414780" cy="751205"/>
          </a:xfrm>
          <a:prstGeom prst="rect">
            <a:avLst/>
          </a:prstGeom>
          <a:effectLst>
            <a:outerShdw blurRad="50800" dist="38100" dir="2700000" algn="tl" rotWithShape="0">
              <a:prstClr val="black">
                <a:alpha val="40000"/>
              </a:prstClr>
            </a:outerShdw>
          </a:effectLst>
        </p:spPr>
      </p:pic>
      <p:pic>
        <p:nvPicPr>
          <p:cNvPr id="9" name="图片 8"/>
          <p:cNvPicPr>
            <a:picLocks noChangeAspect="1"/>
          </p:cNvPicPr>
          <p:nvPr/>
        </p:nvPicPr>
        <p:blipFill>
          <a:blip r:embed="rId46"/>
          <a:srcRect t="16686" b="16451"/>
          <a:stretch>
            <a:fillRect/>
          </a:stretch>
        </p:blipFill>
        <p:spPr>
          <a:xfrm>
            <a:off x="2788285" y="775335"/>
            <a:ext cx="1683385" cy="859790"/>
          </a:xfrm>
          <a:prstGeom prst="rect">
            <a:avLst/>
          </a:prstGeom>
        </p:spPr>
      </p:pic>
      <p:pic>
        <p:nvPicPr>
          <p:cNvPr id="17" name="图片 16"/>
          <p:cNvPicPr>
            <a:picLocks noChangeAspect="1"/>
          </p:cNvPicPr>
          <p:nvPr/>
        </p:nvPicPr>
        <p:blipFill>
          <a:blip r:embed="rId47"/>
          <a:srcRect l="-2032" t="30465" r="-1477" b="15792"/>
          <a:stretch>
            <a:fillRect/>
          </a:stretch>
        </p:blipFill>
        <p:spPr>
          <a:xfrm>
            <a:off x="4783455" y="775335"/>
            <a:ext cx="1421130" cy="866775"/>
          </a:xfrm>
          <a:prstGeom prst="rect">
            <a:avLst/>
          </a:prstGeom>
        </p:spPr>
      </p:pic>
      <p:sp>
        <p:nvSpPr>
          <p:cNvPr id="3" name="矩形 2"/>
          <p:cNvSpPr/>
          <p:nvPr>
            <p:custDataLst>
              <p:tags r:id="rId48"/>
            </p:custDataLst>
          </p:nvPr>
        </p:nvSpPr>
        <p:spPr>
          <a:xfrm>
            <a:off x="187960" y="2348230"/>
            <a:ext cx="2307590" cy="782320"/>
          </a:xfrm>
          <a:prstGeom prst="rect">
            <a:avLst/>
          </a:prstGeom>
          <a:noFill/>
          <a:ln>
            <a:solidFill>
              <a:srgbClr val="0070C0"/>
            </a:solidFill>
          </a:ln>
        </p:spPr>
        <p:txBody>
          <a:bodyPr wrap="square" lIns="0" tIns="0" rIns="0" bIns="0" rtlCol="0" anchor="t" anchorCtr="0">
            <a:noAutofit/>
          </a:bodyPr>
          <a:lstStyle/>
          <a:p>
            <a:pPr algn="ctr">
              <a:lnSpc>
                <a:spcPct val="150000"/>
              </a:lnSpc>
              <a:spcBef>
                <a:spcPct val="0"/>
              </a:spcBef>
              <a:spcAft>
                <a:spcPct val="0"/>
              </a:spcAft>
            </a:pPr>
            <a:r>
              <a:rPr lang="zh-CN"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强化学生</a:t>
            </a:r>
            <a:r>
              <a:rPr lang="zh-CN" altLang="en-US"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的比较验证</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思维</a:t>
            </a:r>
            <a:endParaRPr lang="zh-CN"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ctr">
              <a:lnSpc>
                <a:spcPct val="150000"/>
              </a:lnSpc>
              <a:spcBef>
                <a:spcPct val="0"/>
              </a:spcBef>
              <a:spcAft>
                <a:spcPct val="0"/>
              </a:spcAft>
            </a:pPr>
            <a:r>
              <a:rPr lang="zh-CN"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培养</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科研素养</a:t>
            </a:r>
            <a:endParaRPr lang="zh-CN" altLang="zh-CN" sz="16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3" name="图片 22"/>
          <p:cNvPicPr/>
          <p:nvPr/>
        </p:nvPicPr>
        <p:blipFill>
          <a:blip r:embed="rId49"/>
          <a:stretch>
            <a:fillRect/>
          </a:stretch>
        </p:blipFill>
        <p:spPr>
          <a:xfrm>
            <a:off x="275590" y="1297305"/>
            <a:ext cx="2038350" cy="1020445"/>
          </a:xfrm>
          <a:prstGeom prst="rect">
            <a:avLst/>
          </a:prstGeom>
          <a:noFill/>
          <a:ln w="9525">
            <a:noFill/>
          </a:ln>
        </p:spPr>
      </p:pic>
    </p:spTree>
    <p:custDataLst>
      <p:tags r:id="rId50"/>
    </p:custDataLst>
  </p:cSld>
  <p:clrMapOvr>
    <a:masterClrMapping/>
  </p:clrMapOvr>
  <p:transition spd="slow">
    <p:pull/>
  </p:transition>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100.xml><?xml version="1.0" encoding="utf-8"?>
<p:tagLst xmlns:p="http://schemas.openxmlformats.org/presentationml/2006/main">
  <p:tag name="KSO_WM_DIAGRAM_VIRTUALLY_FRAME" val="{&quot;height&quot;:179.65,&quot;left&quot;:6.45,&quot;top&quot;:115.2,&quot;width&quot;:112.05}"/>
</p:tagLst>
</file>

<file path=ppt/tags/tag101.xml><?xml version="1.0" encoding="utf-8"?>
<p:tagLst xmlns:p="http://schemas.openxmlformats.org/presentationml/2006/main">
  <p:tag name="KSO_WM_DIAGRAM_VIRTUALLY_FRAME" val="{&quot;height&quot;:179.65,&quot;left&quot;:6.45,&quot;top&quot;:115.2,&quot;width&quot;:112.05}"/>
</p:tagLst>
</file>

<file path=ppt/tags/tag102.xml><?xml version="1.0" encoding="utf-8"?>
<p:tagLst xmlns:p="http://schemas.openxmlformats.org/presentationml/2006/main">
  <p:tag name="SELECTED" val="True"/>
</p:tagLst>
</file>

<file path=ppt/tags/tag103.xml><?xml version="1.0" encoding="utf-8"?>
<p:tagLst xmlns:p="http://schemas.openxmlformats.org/presentationml/2006/main">
  <p:tag name="KSO_WM_DIAGRAM_VIRTUALLY_FRAME" val="{&quot;height&quot;:179.65,&quot;left&quot;:6.45,&quot;top&quot;:115.2,&quot;width&quot;:112.05}"/>
</p:tagLst>
</file>

<file path=ppt/tags/tag104.xml><?xml version="1.0" encoding="utf-8"?>
<p:tagLst xmlns:p="http://schemas.openxmlformats.org/presentationml/2006/main">
  <p:tag name="SELECTED" val="True"/>
</p:tagLst>
</file>

<file path=ppt/tags/tag105.xml><?xml version="1.0" encoding="utf-8"?>
<p:tagLst xmlns:p="http://schemas.openxmlformats.org/presentationml/2006/main">
  <p:tag name="SELECTED" val="True"/>
</p:tagLst>
</file>

<file path=ppt/tags/tag106.xml><?xml version="1.0" encoding="utf-8"?>
<p:tagLst xmlns:p="http://schemas.openxmlformats.org/presentationml/2006/main">
  <p:tag name="SELECTED" val="True"/>
</p:tagLst>
</file>

<file path=ppt/tags/tag107.xml><?xml version="1.0" encoding="utf-8"?>
<p:tagLst xmlns:p="http://schemas.openxmlformats.org/presentationml/2006/main">
  <p:tag name="KSO_WM_DIAGRAM_VIRTUALLY_FRAME" val="{&quot;height&quot;:179.65,&quot;left&quot;:6.45,&quot;top&quot;:115.2,&quot;width&quot;:112.05}"/>
</p:tagLst>
</file>

<file path=ppt/tags/tag108.xml><?xml version="1.0" encoding="utf-8"?>
<p:tagLst xmlns:p="http://schemas.openxmlformats.org/presentationml/2006/main">
  <p:tag name="SELECTED" val="True"/>
</p:tagLst>
</file>

<file path=ppt/tags/tag109.xml><?xml version="1.0" encoding="utf-8"?>
<p:tagLst xmlns:p="http://schemas.openxmlformats.org/presentationml/2006/main">
  <p:tag name="TABLE_ENDDRAG_ORIGIN_RECT" val="539*339"/>
  <p:tag name="TABLE_ENDDRAG_RECT" val="86*59*539*339"/>
</p:tagLst>
</file>

<file path=ppt/tags/tag11.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110.xml><?xml version="1.0" encoding="utf-8"?>
<p:tagLst xmlns:p="http://schemas.openxmlformats.org/presentationml/2006/main">
  <p:tag name="SELECTED" val="True"/>
</p:tagLst>
</file>

<file path=ppt/tags/tag111.xml><?xml version="1.0" encoding="utf-8"?>
<p:tagLst xmlns:p="http://schemas.openxmlformats.org/presentationml/2006/main">
  <p:tag name="TABLE_ENDDRAG_ORIGIN_RECT" val="601*117"/>
  <p:tag name="TABLE_ENDDRAG_RECT" val="59*56*601*117"/>
</p:tagLst>
</file>

<file path=ppt/tags/tag112.xml><?xml version="1.0" encoding="utf-8"?>
<p:tagLst xmlns:p="http://schemas.openxmlformats.org/presentationml/2006/main">
  <p:tag name="SELECTED" val="True"/>
</p:tagLst>
</file>

<file path=ppt/tags/tag113.xml><?xml version="1.0" encoding="utf-8"?>
<p:tagLst xmlns:p="http://schemas.openxmlformats.org/presentationml/2006/main">
  <p:tag name="SELECTED" val="True"/>
</p:tagLst>
</file>

<file path=ppt/tags/tag114.xml><?xml version="1.0" encoding="utf-8"?>
<p:tagLst xmlns:p="http://schemas.openxmlformats.org/presentationml/2006/main">
  <p:tag name="SELECTED" val="True"/>
</p:tagLst>
</file>

<file path=ppt/tags/tag115.xml><?xml version="1.0" encoding="utf-8"?>
<p:tagLst xmlns:p="http://schemas.openxmlformats.org/presentationml/2006/main">
  <p:tag name="SELECTED" val="True"/>
</p:tagLst>
</file>

<file path=ppt/tags/tag116.xml><?xml version="1.0" encoding="utf-8"?>
<p:tagLst xmlns:p="http://schemas.openxmlformats.org/presentationml/2006/main">
  <p:tag name="COMMONDATA" val="eyJoZGlkIjoiMWM4MmVkOTA1MjFjYzMwZWNmZGFhODliZDBjZWU4YWMifQ=="/>
  <p:tag name="commondata" val="eyJoZGlkIjoiYWU0NmU4ZTY2OTk1YjAzMmZhZjQxNjg1NDE2MDczYTcifQ=="/>
</p:tagLst>
</file>

<file path=ppt/tags/tag12.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13.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14.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15.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16.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17.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18.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19.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1.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2.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3.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4.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5.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6.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7.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8.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29.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31.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32.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33.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34.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35.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36.xml><?xml version="1.0" encoding="utf-8"?>
<p:tagLst xmlns:p="http://schemas.openxmlformats.org/presentationml/2006/main">
  <p:tag name="SELECTED" val="True"/>
</p:tagLst>
</file>

<file path=ppt/tags/tag37.xml><?xml version="1.0" encoding="utf-8"?>
<p:tagLst xmlns:p="http://schemas.openxmlformats.org/presentationml/2006/main">
  <p:tag name="SELECTED" val="True"/>
</p:tagLst>
</file>

<file path=ppt/tags/tag38.xml><?xml version="1.0" encoding="utf-8"?>
<p:tagLst xmlns:p="http://schemas.openxmlformats.org/presentationml/2006/main">
  <p:tag name="SELECTED" val="True"/>
</p:tagLst>
</file>

<file path=ppt/tags/tag39.xml><?xml version="1.0" encoding="utf-8"?>
<p:tagLst xmlns:p="http://schemas.openxmlformats.org/presentationml/2006/main">
  <p:tag name="SELECTED" val="True"/>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SELECTED" val="True"/>
</p:tagLst>
</file>

<file path=ppt/tags/tag41.xml><?xml version="1.0" encoding="utf-8"?>
<p:tagLst xmlns:p="http://schemas.openxmlformats.org/presentationml/2006/main">
  <p:tag name="SELECTED" val="True"/>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
  <p:tag name="KSO_WM_TEMPLATE_CATEGORY" val="diagram"/>
  <p:tag name="KSO_WM_TEMPLATE_INDEX" val="20231731"/>
  <p:tag name="KSO_WM_UNIT_LAYERLEVEL" val="1_1"/>
  <p:tag name="KSO_WM_TAG_VERSION" val="3.0"/>
  <p:tag name="KSO_WM_BEAUTIFY_FLAG" val="#wm#"/>
  <p:tag name="KSO_WM_UNIT_TYPE" val="l_i"/>
  <p:tag name="KSO_WM_UNIT_INDEX" val="1_1"/>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2"/>
  <p:tag name="KSO_WM_TEMPLATE_CATEGORY" val="diagram"/>
  <p:tag name="KSO_WM_TEMPLATE_INDEX" val="20231731"/>
  <p:tag name="KSO_WM_UNIT_LAYERLEVEL" val="1_1"/>
  <p:tag name="KSO_WM_TAG_VERSION" val="3.0"/>
  <p:tag name="KSO_WM_BEAUTIFY_FLAG" val="#wm#"/>
  <p:tag name="KSO_WM_UNIT_TYPE" val="l_i"/>
  <p:tag name="KSO_WM_UNIT_INDEX" val="1_2"/>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2199999988079071,&quot;colorType&quot;:1,&quot;foreColorIndex&quot;:5,&quot;pos&quot;:0.009999999776482582,&quot;transparency&quot;:0},{&quot;brightness&quot;:-0.09000000357627869,&quot;colorType&quot;:1,&quot;foreColorIndex&quot;:5,&quot;pos&quot;:0.77999997138977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3"/>
  <p:tag name="KSO_WM_TEMPLATE_CATEGORY" val="diagram"/>
  <p:tag name="KSO_WM_TEMPLATE_INDEX" val="20231731"/>
  <p:tag name="KSO_WM_UNIT_LAYERLEVEL" val="1_1"/>
  <p:tag name="KSO_WM_TAG_VERSION" val="3.0"/>
  <p:tag name="KSO_WM_BEAUTIFY_FLAG" val="#wm#"/>
  <p:tag name="KSO_WM_UNIT_TYPE" val="l_i"/>
  <p:tag name="KSO_WM_UNIT_INDEX" val="1_3"/>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4000000059604645,&quot;colorType&quot;:1,&quot;foreColorIndex&quot;:5,&quot;pos&quot;:0.189999997615814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4"/>
  <p:tag name="KSO_WM_TEMPLATE_CATEGORY" val="diagram"/>
  <p:tag name="KSO_WM_TEMPLATE_INDEX" val="20231731"/>
  <p:tag name="KSO_WM_UNIT_LAYERLEVEL" val="1_1"/>
  <p:tag name="KSO_WM_TAG_VERSION" val="3.0"/>
  <p:tag name="KSO_WM_BEAUTIFY_FLAG" val="#wm#"/>
  <p:tag name="KSO_WM_UNIT_TYPE" val="l_i"/>
  <p:tag name="KSO_WM_UNIT_INDEX" val="1_4"/>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5,&quot;colorType&quot;:1,&quot;foreColorIndex&quot;:5,&quot;pos&quot;:0,&quot;transparency&quot;:0},{&quot;brightness&quot;:0.1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5"/>
  <p:tag name="KSO_WM_TEMPLATE_CATEGORY" val="diagram"/>
  <p:tag name="KSO_WM_TEMPLATE_INDEX" val="20231731"/>
  <p:tag name="KSO_WM_UNIT_LAYERLEVEL" val="1_1"/>
  <p:tag name="KSO_WM_TAG_VERSION" val="3.0"/>
  <p:tag name="KSO_WM_BEAUTIFY_FLAG" val="#wm#"/>
  <p:tag name="KSO_WM_UNIT_TYPE" val="l_i"/>
  <p:tag name="KSO_WM_UNIT_INDEX" val="1_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25,&quot;colorType&quot;:1,&quot;foreColorIndex&quot;:5,&quot;pos&quot;:0.36000001430511475,&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6"/>
  <p:tag name="KSO_WM_TEMPLATE_CATEGORY" val="diagram"/>
  <p:tag name="KSO_WM_TEMPLATE_INDEX" val="20231731"/>
  <p:tag name="KSO_WM_UNIT_LAYERLEVEL" val="1_1"/>
  <p:tag name="KSO_WM_TAG_VERSION" val="3.0"/>
  <p:tag name="KSO_WM_BEAUTIFY_FLAG" val="#wm#"/>
  <p:tag name="KSO_WM_UNIT_TYPE" val="l_i"/>
  <p:tag name="KSO_WM_UNIT_INDEX" val="1_6"/>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4000000059604645,&quot;colorType&quot;:1,&quot;foreColorIndex&quot;:5,&quot;pos&quot;:0.009999999776482582,&quot;transparency&quot;:0},{&quot;brightness&quot;:0,&quot;colorType&quot;:1,&quot;foreColorIndex&quot;:5,&quot;pos&quot;:0.920000016689300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7"/>
  <p:tag name="KSO_WM_TEMPLATE_CATEGORY" val="diagram"/>
  <p:tag name="KSO_WM_TEMPLATE_INDEX" val="20231731"/>
  <p:tag name="KSO_WM_UNIT_LAYERLEVEL" val="1_1"/>
  <p:tag name="KSO_WM_TAG_VERSION" val="3.0"/>
  <p:tag name="KSO_WM_BEAUTIFY_FLAG" val="#wm#"/>
  <p:tag name="KSO_WM_UNIT_TYPE" val="l_i"/>
  <p:tag name="KSO_WM_UNIT_INDEX" val="1_7"/>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25,&quot;colorType&quot;:1,&quot;foreColorIndex&quot;:5,&quot;pos&quot;:0.2800000011920929,&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8"/>
  <p:tag name="KSO_WM_TEMPLATE_CATEGORY" val="diagram"/>
  <p:tag name="KSO_WM_TEMPLATE_INDEX" val="20231731"/>
  <p:tag name="KSO_WM_UNIT_LAYERLEVEL" val="1_1"/>
  <p:tag name="KSO_WM_TAG_VERSION" val="3.0"/>
  <p:tag name="KSO_WM_BEAUTIFY_FLAG" val="#wm#"/>
  <p:tag name="KSO_WM_UNIT_TYPE" val="l_i"/>
  <p:tag name="KSO_WM_UNIT_INDEX" val="1_8"/>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5.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9"/>
  <p:tag name="KSO_WM_TEMPLATE_CATEGORY" val="diagram"/>
  <p:tag name="KSO_WM_TEMPLATE_INDEX" val="20231731"/>
  <p:tag name="KSO_WM_UNIT_LAYERLEVEL" val="1_1"/>
  <p:tag name="KSO_WM_TAG_VERSION" val="3.0"/>
  <p:tag name="KSO_WM_BEAUTIFY_FLAG" val="#wm#"/>
  <p:tag name="KSO_WM_UNIT_TYPE" val="l_i"/>
  <p:tag name="KSO_WM_UNIT_INDEX" val="1_9"/>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6399999856948853,&quot;colorType&quot;:1,&quot;foreColorIndex&quot;:5,&quot;pos&quot;:0,&quot;transparency&quot;:0},{&quot;brightness&quot;:0.23000000417232513,&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0"/>
  <p:tag name="KSO_WM_TEMPLATE_CATEGORY" val="diagram"/>
  <p:tag name="KSO_WM_TEMPLATE_INDEX" val="20231731"/>
  <p:tag name="KSO_WM_UNIT_LAYERLEVEL" val="1_1"/>
  <p:tag name="KSO_WM_TAG_VERSION" val="3.0"/>
  <p:tag name="KSO_WM_BEAUTIFY_FLAG" val="#wm#"/>
  <p:tag name="KSO_WM_UNIT_TYPE" val="l_i"/>
  <p:tag name="KSO_WM_UNIT_INDEX" val="1_10"/>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2.xml><?xml version="1.0" encoding="utf-8"?>
<p:tagLst xmlns:p="http://schemas.openxmlformats.org/presentationml/2006/main">
  <p:tag name="KSO_WM_DIAGRAM_VIRTUALLY_FRAME" val="{&quot;height&quot;:196.45031496062992,&quot;left&quot;:50.81010164487052,&quot;top&quot;:118.55,&quot;width&quot;:662.5670207824139}"/>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1"/>
  <p:tag name="KSO_WM_TEMPLATE_CATEGORY" val="diagram"/>
  <p:tag name="KSO_WM_TEMPLATE_INDEX" val="20231731"/>
  <p:tag name="KSO_WM_UNIT_LAYERLEVEL" val="1_1"/>
  <p:tag name="KSO_WM_TAG_VERSION" val="3.0"/>
  <p:tag name="KSO_WM_BEAUTIFY_FLAG" val="#wm#"/>
  <p:tag name="KSO_WM_UNIT_TYPE" val="l_i"/>
  <p:tag name="KSO_WM_UNIT_INDEX" val="1_11"/>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2"/>
  <p:tag name="KSO_WM_TEMPLATE_CATEGORY" val="diagram"/>
  <p:tag name="KSO_WM_TEMPLATE_INDEX" val="20231731"/>
  <p:tag name="KSO_WM_UNIT_LAYERLEVEL" val="1_1"/>
  <p:tag name="KSO_WM_TAG_VERSION" val="3.0"/>
  <p:tag name="KSO_WM_BEAUTIFY_FLAG" val="#wm#"/>
  <p:tag name="KSO_WM_UNIT_TYPE" val="l_i"/>
  <p:tag name="KSO_WM_UNIT_INDEX" val="1_12"/>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4000000059604645,&quot;colorType&quot;:1,&quot;foreColorIndex&quot;:5,&quot;pos&quot;:0.009999999776482582,&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3"/>
  <p:tag name="KSO_WM_TEMPLATE_CATEGORY" val="diagram"/>
  <p:tag name="KSO_WM_TEMPLATE_INDEX" val="20231731"/>
  <p:tag name="KSO_WM_UNIT_LAYERLEVEL" val="1_1"/>
  <p:tag name="KSO_WM_TAG_VERSION" val="3.0"/>
  <p:tag name="KSO_WM_BEAUTIFY_FLAG" val="#wm#"/>
  <p:tag name="KSO_WM_UNIT_TYPE" val="l_i"/>
  <p:tag name="KSO_WM_UNIT_INDEX" val="1_13"/>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4"/>
  <p:tag name="KSO_WM_TEMPLATE_CATEGORY" val="diagram"/>
  <p:tag name="KSO_WM_TEMPLATE_INDEX" val="20231731"/>
  <p:tag name="KSO_WM_UNIT_LAYERLEVEL" val="1_1"/>
  <p:tag name="KSO_WM_TAG_VERSION" val="3.0"/>
  <p:tag name="KSO_WM_BEAUTIFY_FLAG" val="#wm#"/>
  <p:tag name="KSO_WM_UNIT_TYPE" val="l_i"/>
  <p:tag name="KSO_WM_UNIT_INDEX" val="1_14"/>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800000011920929,&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5"/>
  <p:tag name="KSO_WM_TEMPLATE_CATEGORY" val="diagram"/>
  <p:tag name="KSO_WM_TEMPLATE_INDEX" val="20231731"/>
  <p:tag name="KSO_WM_UNIT_LAYERLEVEL" val="1_1"/>
  <p:tag name="KSO_WM_TAG_VERSION" val="3.0"/>
  <p:tag name="KSO_WM_BEAUTIFY_FLAG" val="#wm#"/>
  <p:tag name="KSO_WM_UNIT_TYPE" val="l_i"/>
  <p:tag name="KSO_WM_UNIT_INDEX" val="1_15"/>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6000000238418579,&quot;colorType&quot;:1,&quot;foreColorIndex&quot;:5,&quot;pos&quot;:0,&quot;transparency&quot;:0},{&quot;brightness&quot;:0,&quot;colorType&quot;:1,&quot;foreColorIndex&quot;:5,&quot;pos&quot;:0.92000001668930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1_1"/>
  <p:tag name="KSO_WM_TEMPLATE_CATEGORY" val="diagram"/>
  <p:tag name="KSO_WM_TEMPLATE_INDEX" val="20231731"/>
  <p:tag name="KSO_WM_UNIT_LAYERLEVEL" val="1_1_1"/>
  <p:tag name="KSO_WM_TAG_VERSION" val="3.0"/>
  <p:tag name="KSO_WM_BEAUTIFY_FLAG" val="#wm#"/>
  <p:tag name="KSO_WM_UNIT_TYPE" val="l_h_i"/>
  <p:tag name="KSO_WM_UNIT_INDEX" val="1_1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1_2"/>
  <p:tag name="KSO_WM_TEMPLATE_CATEGORY" val="diagram"/>
  <p:tag name="KSO_WM_TEMPLATE_INDEX" val="20231731"/>
  <p:tag name="KSO_WM_UNIT_LAYERLEVEL" val="1_1_1"/>
  <p:tag name="KSO_WM_TAG_VERSION" val="3.0"/>
  <p:tag name="KSO_WM_BEAUTIFY_FLAG" val="#wm#"/>
  <p:tag name="KSO_WM_UNIT_TYPE" val="l_h_i"/>
  <p:tag name="KSO_WM_UNIT_INDEX" val="1_1_2"/>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6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31_5*l_h_f*1_1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1_3"/>
  <p:tag name="KSO_WM_TEMPLATE_CATEGORY" val="diagram"/>
  <p:tag name="KSO_WM_TEMPLATE_INDEX" val="20231731"/>
  <p:tag name="KSO_WM_UNIT_LAYERLEVEL" val="1_1_1"/>
  <p:tag name="KSO_WM_TAG_VERSION" val="3.0"/>
  <p:tag name="KSO_WM_BEAUTIFY_FLAG" val="#wm#"/>
  <p:tag name="KSO_WM_UNIT_TYPE" val="l_h_i"/>
  <p:tag name="KSO_WM_UNIT_INDEX" val="1_1_3"/>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6_1"/>
  <p:tag name="KSO_WM_TEMPLATE_CATEGORY" val="diagram"/>
  <p:tag name="KSO_WM_TEMPLATE_INDEX" val="20231731"/>
  <p:tag name="KSO_WM_UNIT_LAYERLEVEL" val="1_1_1"/>
  <p:tag name="KSO_WM_TAG_VERSION" val="3.0"/>
  <p:tag name="KSO_WM_BEAUTIFY_FLAG" val="#wm#"/>
  <p:tag name="KSO_WM_UNIT_TYPE" val="l_h_i"/>
  <p:tag name="KSO_WM_UNIT_INDEX" val="1_6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6_2"/>
  <p:tag name="KSO_WM_TEMPLATE_CATEGORY" val="diagram"/>
  <p:tag name="KSO_WM_TEMPLATE_INDEX" val="20231731"/>
  <p:tag name="KSO_WM_UNIT_LAYERLEVEL" val="1_1_1"/>
  <p:tag name="KSO_WM_TAG_VERSION" val="3.0"/>
  <p:tag name="KSO_WM_BEAUTIFY_FLAG" val="#wm#"/>
  <p:tag name="KSO_WM_UNIT_TYPE" val="l_h_i"/>
  <p:tag name="KSO_WM_UNIT_INDEX" val="1_6_2"/>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6_3"/>
  <p:tag name="KSO_WM_TEMPLATE_CATEGORY" val="diagram"/>
  <p:tag name="KSO_WM_TEMPLATE_INDEX" val="20231731"/>
  <p:tag name="KSO_WM_UNIT_LAYERLEVEL" val="1_1_1"/>
  <p:tag name="KSO_WM_TAG_VERSION" val="3.0"/>
  <p:tag name="KSO_WM_BEAUTIFY_FLAG" val="#wm#"/>
  <p:tag name="KSO_WM_UNIT_TYPE" val="l_h_i"/>
  <p:tag name="KSO_WM_UNIT_INDEX" val="1_6_3"/>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31_5*l_h_f*1_2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5_1"/>
  <p:tag name="KSO_WM_TEMPLATE_CATEGORY" val="diagram"/>
  <p:tag name="KSO_WM_TEMPLATE_INDEX" val="20231731"/>
  <p:tag name="KSO_WM_UNIT_LAYERLEVEL" val="1_1_1"/>
  <p:tag name="KSO_WM_TAG_VERSION" val="3.0"/>
  <p:tag name="KSO_WM_BEAUTIFY_FLAG" val="#wm#"/>
  <p:tag name="KSO_WM_UNIT_TYPE" val="l_h_i"/>
  <p:tag name="KSO_WM_UNIT_INDEX" val="1_5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5_2"/>
  <p:tag name="KSO_WM_TEMPLATE_CATEGORY" val="diagram"/>
  <p:tag name="KSO_WM_TEMPLATE_INDEX" val="20231731"/>
  <p:tag name="KSO_WM_UNIT_LAYERLEVEL" val="1_1_1"/>
  <p:tag name="KSO_WM_TAG_VERSION" val="3.0"/>
  <p:tag name="KSO_WM_BEAUTIFY_FLAG" val="#wm#"/>
  <p:tag name="KSO_WM_UNIT_TYPE" val="l_h_i"/>
  <p:tag name="KSO_WM_UNIT_INDEX" val="1_5_2"/>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5_3"/>
  <p:tag name="KSO_WM_TEMPLATE_CATEGORY" val="diagram"/>
  <p:tag name="KSO_WM_TEMPLATE_INDEX" val="20231731"/>
  <p:tag name="KSO_WM_UNIT_LAYERLEVEL" val="1_1_1"/>
  <p:tag name="KSO_WM_TAG_VERSION" val="3.0"/>
  <p:tag name="KSO_WM_BEAUTIFY_FLAG" val="#wm#"/>
  <p:tag name="KSO_WM_UNIT_TYPE" val="l_h_i"/>
  <p:tag name="KSO_WM_UNIT_INDEX" val="1_5_3"/>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3_1"/>
  <p:tag name="KSO_WM_TEMPLATE_CATEGORY" val="diagram"/>
  <p:tag name="KSO_WM_TEMPLATE_INDEX" val="20231731"/>
  <p:tag name="KSO_WM_UNIT_LAYERLEVEL" val="1_1_1"/>
  <p:tag name="KSO_WM_TAG_VERSION" val="3.0"/>
  <p:tag name="KSO_WM_BEAUTIFY_FLAG" val="#wm#"/>
  <p:tag name="KSO_WM_UNIT_TYPE" val="l_h_i"/>
  <p:tag name="KSO_WM_UNIT_INDEX" val="1_3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7.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3_2"/>
  <p:tag name="KSO_WM_TEMPLATE_CATEGORY" val="diagram"/>
  <p:tag name="KSO_WM_TEMPLATE_INDEX" val="20231731"/>
  <p:tag name="KSO_WM_UNIT_LAYERLEVEL" val="1_1_1"/>
  <p:tag name="KSO_WM_TAG_VERSION" val="3.0"/>
  <p:tag name="KSO_WM_BEAUTIFY_FLAG" val="#wm#"/>
  <p:tag name="KSO_WM_UNIT_TYPE" val="l_h_i"/>
  <p:tag name="KSO_WM_UNIT_INDEX" val="1_3_2"/>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7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31_5*l_h_f*1_3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3_3"/>
  <p:tag name="KSO_WM_TEMPLATE_CATEGORY" val="diagram"/>
  <p:tag name="KSO_WM_TEMPLATE_INDEX" val="20231731"/>
  <p:tag name="KSO_WM_UNIT_LAYERLEVEL" val="1_1_1"/>
  <p:tag name="KSO_WM_TAG_VERSION" val="3.0"/>
  <p:tag name="KSO_WM_BEAUTIFY_FLAG" val="#wm#"/>
  <p:tag name="KSO_WM_UNIT_TYPE" val="l_h_i"/>
  <p:tag name="KSO_WM_UNIT_INDEX" val="1_3_3"/>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4_1"/>
  <p:tag name="KSO_WM_TEMPLATE_CATEGORY" val="diagram"/>
  <p:tag name="KSO_WM_TEMPLATE_INDEX" val="20231731"/>
  <p:tag name="KSO_WM_UNIT_LAYERLEVEL" val="1_1_1"/>
  <p:tag name="KSO_WM_TAG_VERSION" val="3.0"/>
  <p:tag name="KSO_WM_BEAUTIFY_FLAG" val="#wm#"/>
  <p:tag name="KSO_WM_UNIT_TYPE" val="l_h_i"/>
  <p:tag name="KSO_WM_UNIT_INDEX" val="1_4_1"/>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4_2"/>
  <p:tag name="KSO_WM_TEMPLATE_CATEGORY" val="diagram"/>
  <p:tag name="KSO_WM_TEMPLATE_INDEX" val="20231731"/>
  <p:tag name="KSO_WM_UNIT_LAYERLEVEL" val="1_1_1"/>
  <p:tag name="KSO_WM_TAG_VERSION" val="3.0"/>
  <p:tag name="KSO_WM_BEAUTIFY_FLAG" val="#wm#"/>
  <p:tag name="KSO_WM_UNIT_TYPE" val="l_h_i"/>
  <p:tag name="KSO_WM_UNIT_INDEX" val="1_4_2"/>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25,&quot;colorType&quot;:1,&quot;foreColorIndex&quot;:5,&quot;pos&quot;:0.009999999776482582,&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7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731_5*l_h_f*1_4_1"/>
  <p:tag name="KSO_WM_TEMPLATE_CATEGORY" val="diagram"/>
  <p:tag name="KSO_WM_TEMPLATE_INDEX" val="20231731"/>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h_i*1_4_3"/>
  <p:tag name="KSO_WM_TEMPLATE_CATEGORY" val="diagram"/>
  <p:tag name="KSO_WM_TEMPLATE_INDEX" val="20231731"/>
  <p:tag name="KSO_WM_UNIT_LAYERLEVEL" val="1_1_1"/>
  <p:tag name="KSO_WM_TAG_VERSION" val="3.0"/>
  <p:tag name="KSO_WM_BEAUTIFY_FLAG" val="#wm#"/>
  <p:tag name="KSO_WM_UNIT_TYPE" val="l_h_i"/>
  <p:tag name="KSO_WM_UNIT_INDEX" val="1_4_3"/>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
  <p:tag name="KSO_WM_TEMPLATE_CATEGORY" val="diagram"/>
  <p:tag name="KSO_WM_TEMPLATE_INDEX" val="20231731"/>
  <p:tag name="KSO_WM_UNIT_LAYERLEVEL" val="1_1"/>
  <p:tag name="KSO_WM_TAG_VERSION" val="3.0"/>
  <p:tag name="KSO_WM_BEAUTIFY_FLAG" val="#wm#"/>
  <p:tag name="KSO_WM_UNIT_TYPE" val="l_i"/>
  <p:tag name="KSO_WM_UNIT_INDEX" val="1_1"/>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quot;colorType&quot;:1,&quot;foreColorIndex&quot;:5,&quot;pos&quot;:0,&quot;transparency&quot;:0.8500000238418579},{&quot;brightness&quot;:0,&quot;colorType&quot;:1,&quot;foreColorIndex&quot;:5,&quot;pos&quot;:1,&quot;transparency&quot;:1}],&quot;type&quot;:3},&quot;glow&quot;:{&quot;colorType&quot;:0},&quot;line&quot;:{&quot;gradient&quot;:[{&quot;brightness&quot;:0,&quot;colorType&quot;:1,&quot;foreColorIndex&quot;:5,&quot;pos&quot;:0,&quot;transparency&quot;:0},{&quot;brightness&quot;:0,&quot;colorType&quot;:1,&quot;foreColorIndex&quot;:5,&quot;pos&quot;:0.8700000047683716,&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4"/>
  <p:tag name="KSO_WM_TEMPLATE_CATEGORY" val="diagram"/>
  <p:tag name="KSO_WM_TEMPLATE_INDEX" val="20231731"/>
  <p:tag name="KSO_WM_UNIT_LAYERLEVEL" val="1_1"/>
  <p:tag name="KSO_WM_TAG_VERSION" val="3.0"/>
  <p:tag name="KSO_WM_BEAUTIFY_FLAG" val="#wm#"/>
  <p:tag name="KSO_WM_UNIT_TYPE" val="l_i"/>
  <p:tag name="KSO_WM_UNIT_INDEX" val="1_4"/>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5,&quot;colorType&quot;:1,&quot;foreColorIndex&quot;:5,&quot;pos&quot;:0,&quot;transparency&quot;:0},{&quot;brightness&quot;:0.1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8"/>
  <p:tag name="KSO_WM_TEMPLATE_CATEGORY" val="diagram"/>
  <p:tag name="KSO_WM_TEMPLATE_INDEX" val="20231731"/>
  <p:tag name="KSO_WM_UNIT_LAYERLEVEL" val="1_1"/>
  <p:tag name="KSO_WM_TAG_VERSION" val="3.0"/>
  <p:tag name="KSO_WM_BEAUTIFY_FLAG" val="#wm#"/>
  <p:tag name="KSO_WM_UNIT_TYPE" val="l_i"/>
  <p:tag name="KSO_WM_UNIT_INDEX" val="1_8"/>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8.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9"/>
  <p:tag name="KSO_WM_TEMPLATE_CATEGORY" val="diagram"/>
  <p:tag name="KSO_WM_TEMPLATE_INDEX" val="20231731"/>
  <p:tag name="KSO_WM_UNIT_LAYERLEVEL" val="1_1"/>
  <p:tag name="KSO_WM_TAG_VERSION" val="3.0"/>
  <p:tag name="KSO_WM_BEAUTIFY_FLAG" val="#wm#"/>
  <p:tag name="KSO_WM_UNIT_TYPE" val="l_i"/>
  <p:tag name="KSO_WM_UNIT_INDEX" val="1_9"/>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gradient&quot;:[{&quot;brightness&quot;:0.6399999856948853,&quot;colorType&quot;:1,&quot;foreColorIndex&quot;:5,&quot;pos&quot;:0,&quot;transparency&quot;:0},{&quot;brightness&quot;:0.23000000417232513,&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0"/>
  <p:tag name="KSO_WM_TEMPLATE_CATEGORY" val="diagram"/>
  <p:tag name="KSO_WM_TEMPLATE_INDEX" val="20231731"/>
  <p:tag name="KSO_WM_UNIT_LAYERLEVEL" val="1_1"/>
  <p:tag name="KSO_WM_TAG_VERSION" val="3.0"/>
  <p:tag name="KSO_WM_BEAUTIFY_FLAG" val="#wm#"/>
  <p:tag name="KSO_WM_UNIT_TYPE" val="l_i"/>
  <p:tag name="KSO_WM_UNIT_INDEX" val="1_10"/>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2.xml><?xml version="1.0" encoding="utf-8"?>
<p:tagLst xmlns:p="http://schemas.openxmlformats.org/presentationml/2006/main">
  <p:tag name="KSO_WM_DIAGRAM_VIRTUALLY_FRAME" val="{&quot;height&quot;:196.45031496062992,&quot;left&quot;:50.81010164487052,&quot;top&quot;:118.55,&quot;width&quot;:662.5670207824139}"/>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1"/>
  <p:tag name="KSO_WM_TEMPLATE_CATEGORY" val="diagram"/>
  <p:tag name="KSO_WM_TEMPLATE_INDEX" val="20231731"/>
  <p:tag name="KSO_WM_UNIT_LAYERLEVEL" val="1_1"/>
  <p:tag name="KSO_WM_TAG_VERSION" val="3.0"/>
  <p:tag name="KSO_WM_BEAUTIFY_FLAG" val="#wm#"/>
  <p:tag name="KSO_WM_UNIT_TYPE" val="l_i"/>
  <p:tag name="KSO_WM_UNIT_INDEX" val="1_11"/>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31_5*l_i*1_12"/>
  <p:tag name="KSO_WM_TEMPLATE_CATEGORY" val="diagram"/>
  <p:tag name="KSO_WM_TEMPLATE_INDEX" val="20231731"/>
  <p:tag name="KSO_WM_UNIT_LAYERLEVEL" val="1_1"/>
  <p:tag name="KSO_WM_TAG_VERSION" val="3.0"/>
  <p:tag name="KSO_WM_BEAUTIFY_FLAG" val="#wm#"/>
  <p:tag name="KSO_WM_UNIT_TYPE" val="l_i"/>
  <p:tag name="KSO_WM_UNIT_INDEX" val="1_12"/>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196.45031496062992,&quot;left&quot;:50.81010164487052,&quot;top&quot;:118.55,&quot;width&quot;:662.5670207824139}"/>
  <p:tag name="KSO_WM_DIAGRAM_COLOR_MATCH_VALUE" val="{&quot;shape&quot;:{&quot;fill&quot;:{&quot;type&quot;:0},&quot;glow&quot;:{&quot;colorType&quot;:0},&quot;line&quot;:{&quot;gradient&quot;:[{&quot;brightness&quot;:0.4000000059604645,&quot;colorType&quot;:1,&quot;foreColorIndex&quot;:5,&quot;pos&quot;:0.009999999776482582,&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8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6_1"/>
  <p:tag name="KSO_WM_UNIT_ID" val="diagram20231731_5*l_h_f*1_6_1"/>
  <p:tag name="KSO_WM_TEMPLATE_CATEGORY" val="diagram"/>
  <p:tag name="KSO_WM_TEMPLATE_INDEX" val="20231731"/>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192.85000000000008,&quot;left&quot;:28.472992125984252,&quot;top&quot;:118.55,&quot;width&quot;:684.904130301300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
  <p:tag name="KSO_WM_UNIT_TEXT_FILL_FORE_SCHEMECOLOR_INDEX" val="1"/>
  <p:tag name="KSO_WM_UNIT_TEXT_FILL_TYPE" val="1"/>
</p:tagLst>
</file>

<file path=ppt/tags/tag86.xml><?xml version="1.0" encoding="utf-8"?>
<p:tagLst xmlns:p="http://schemas.openxmlformats.org/presentationml/2006/main">
  <p:tag name="KSO_WM_SLIDE_ID" val="diagram20231731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1731"/>
  <p:tag name="KSO_WM_SLIDE_TYPE" val="text"/>
  <p:tag name="KSO_WM_SLIDE_SUBTYPE" val="diag"/>
  <p:tag name="KSO_WM_SLIDE_SIZE" val="797.069*282.746"/>
  <p:tag name="KSO_WM_SLIDE_POSITION" val="81.4655*193.373"/>
  <p:tag name="KSO_WM_SLIDE_LAYOUT" val="a_l"/>
  <p:tag name="KSO_WM_SLIDE_LAYOUT_CNT" val="1_1"/>
  <p:tag name="KSO_WM_SPECIAL_SOURCE" val="bdnull"/>
  <p:tag name="KSO_WM_DIAGRAM_GROUP_CODE" val="l1-1"/>
  <p:tag name="KSO_WM_SLIDE_DIAGTYPE" val="l"/>
</p:tagLst>
</file>

<file path=ppt/tags/tag87.xml><?xml version="1.0" encoding="utf-8"?>
<p:tagLst xmlns:p="http://schemas.openxmlformats.org/presentationml/2006/main">
  <p:tag name="SELECTED" val="True"/>
</p:tagLst>
</file>

<file path=ppt/tags/tag88.xml><?xml version="1.0" encoding="utf-8"?>
<p:tagLst xmlns:p="http://schemas.openxmlformats.org/presentationml/2006/main">
  <p:tag name="KSO_WM_DIAGRAM_VIRTUALLY_FRAME" val="{&quot;height&quot;:275.2762992125984,&quot;left&quot;:13.15,&quot;top&quot;:97.84992125984252,&quot;width&quot;:482.85007874015747}"/>
</p:tagLst>
</file>

<file path=ppt/tags/tag89.xml><?xml version="1.0" encoding="utf-8"?>
<p:tagLst xmlns:p="http://schemas.openxmlformats.org/presentationml/2006/main">
  <p:tag name="KSO_WM_DIAGRAM_VIRTUALLY_FRAME" val="{&quot;height&quot;:275.2762992125984,&quot;left&quot;:13.15,&quot;top&quot;:97.84992125984252,&quot;width&quot;:482.85007874015747}"/>
</p:tagLst>
</file>

<file path=ppt/tags/tag9.xml><?xml version="1.0" encoding="utf-8"?>
<p:tagLst xmlns:p="http://schemas.openxmlformats.org/presentationml/2006/main">
  <p:tag name="KSO_WM_DIAGRAM_VIRTUALLY_FRAME" val="{&quot;height&quot;:381.7506299212599,&quot;left&quot;:-10.562283464566917,&quot;top&quot;:1.472047244094483,&quot;width&quot;:796.462283464567}"/>
</p:tagLst>
</file>

<file path=ppt/tags/tag90.xml><?xml version="1.0" encoding="utf-8"?>
<p:tagLst xmlns:p="http://schemas.openxmlformats.org/presentationml/2006/main">
  <p:tag name="KSO_WM_DIAGRAM_VIRTUALLY_FRAME" val="{&quot;height&quot;:275.2762992125984,&quot;left&quot;:13.15,&quot;top&quot;:97.84992125984252,&quot;width&quot;:482.85007874015747}"/>
</p:tagLst>
</file>

<file path=ppt/tags/tag91.xml><?xml version="1.0" encoding="utf-8"?>
<p:tagLst xmlns:p="http://schemas.openxmlformats.org/presentationml/2006/main">
  <p:tag name="KSO_WM_DIAGRAM_VIRTUALLY_FRAME" val="{&quot;height&quot;:275.2762992125984,&quot;left&quot;:13.15,&quot;top&quot;:97.84992125984252,&quot;width&quot;:482.85007874015747}"/>
</p:tagLst>
</file>

<file path=ppt/tags/tag92.xml><?xml version="1.0" encoding="utf-8"?>
<p:tagLst xmlns:p="http://schemas.openxmlformats.org/presentationml/2006/main">
  <p:tag name="SELECTED" val="True"/>
</p:tagLst>
</file>

<file path=ppt/tags/tag93.xml><?xml version="1.0" encoding="utf-8"?>
<p:tagLst xmlns:p="http://schemas.openxmlformats.org/presentationml/2006/main">
  <p:tag name="SELECTED" val="True"/>
</p:tagLst>
</file>

<file path=ppt/tags/tag94.xml><?xml version="1.0" encoding="utf-8"?>
<p:tagLst xmlns:p="http://schemas.openxmlformats.org/presentationml/2006/main">
  <p:tag name="KSO_WM_DIAGRAM_VIRTUALLY_FRAME" val="{&quot;height&quot;:179.65,&quot;left&quot;:6.45,&quot;top&quot;:115.2,&quot;width&quot;:112.05}"/>
</p:tagLst>
</file>

<file path=ppt/tags/tag95.xml><?xml version="1.0" encoding="utf-8"?>
<p:tagLst xmlns:p="http://schemas.openxmlformats.org/presentationml/2006/main">
  <p:tag name="KSO_WM_DIAGRAM_VIRTUALLY_FRAME" val="{&quot;height&quot;:179.65,&quot;left&quot;:6.45,&quot;top&quot;:115.2,&quot;width&quot;:112.05}"/>
</p:tagLst>
</file>

<file path=ppt/tags/tag96.xml><?xml version="1.0" encoding="utf-8"?>
<p:tagLst xmlns:p="http://schemas.openxmlformats.org/presentationml/2006/main">
  <p:tag name="KSO_WM_DIAGRAM_VIRTUALLY_FRAME" val="{&quot;height&quot;:179.65,&quot;left&quot;:6.45,&quot;top&quot;:115.2,&quot;width&quot;:112.05}"/>
</p:tagLst>
</file>

<file path=ppt/tags/tag97.xml><?xml version="1.0" encoding="utf-8"?>
<p:tagLst xmlns:p="http://schemas.openxmlformats.org/presentationml/2006/main">
  <p:tag name="KSO_WM_DIAGRAM_VIRTUALLY_FRAME" val="{&quot;height&quot;:179.65,&quot;left&quot;:6.45,&quot;top&quot;:115.2,&quot;width&quot;:112.05}"/>
</p:tagLst>
</file>

<file path=ppt/tags/tag98.xml><?xml version="1.0" encoding="utf-8"?>
<p:tagLst xmlns:p="http://schemas.openxmlformats.org/presentationml/2006/main">
  <p:tag name="KSO_WM_DIAGRAM_VIRTUALLY_FRAME" val="{&quot;height&quot;:179.65,&quot;left&quot;:6.45,&quot;top&quot;:115.2,&quot;width&quot;:112.05}"/>
</p:tagLst>
</file>

<file path=ppt/tags/tag99.xml><?xml version="1.0" encoding="utf-8"?>
<p:tagLst xmlns:p="http://schemas.openxmlformats.org/presentationml/2006/main">
  <p:tag name="KSO_WM_DIAGRAM_VIRTUALLY_FRAME" val="{&quot;height&quot;:179.65,&quot;left&quot;:6.45,&quot;top&quot;:115.2,&quot;width&quot;:112.05}"/>
</p:tagLst>
</file>

<file path=ppt/theme/theme1.xml><?xml version="1.0" encoding="utf-8"?>
<a:theme xmlns:a="http://schemas.openxmlformats.org/drawingml/2006/main" nam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7">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4022</Words>
  <Application>WPS 演示</Application>
  <PresentationFormat>全屏显示(16:9)</PresentationFormat>
  <Paragraphs>563</Paragraphs>
  <Slides>28</Slides>
  <Notes>27</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2</vt:i4>
      </vt:variant>
      <vt:variant>
        <vt:lpstr>幻灯片标题</vt:lpstr>
      </vt:variant>
      <vt:variant>
        <vt:i4>28</vt:i4>
      </vt:variant>
    </vt:vector>
  </HeadingPairs>
  <TitlesOfParts>
    <vt:vector size="42" baseType="lpstr">
      <vt:lpstr>Arial</vt:lpstr>
      <vt:lpstr>宋体</vt:lpstr>
      <vt:lpstr>Wingdings</vt:lpstr>
      <vt:lpstr>微软雅黑</vt:lpstr>
      <vt:lpstr>标准粗黑</vt:lpstr>
      <vt:lpstr>Times New Roman</vt:lpstr>
      <vt:lpstr>Symbol</vt:lpstr>
      <vt:lpstr>Calibri</vt:lpstr>
      <vt:lpstr>Arial Unicode MS</vt:lpstr>
      <vt:lpstr>Cambria Math</vt:lpstr>
      <vt:lpstr>黑体</vt:lpstr>
      <vt:lpstr>1</vt:lpstr>
      <vt:lpstr>ChemDraw.Document.6.0</vt:lpstr>
      <vt:lpstr>ChemDraw.Document.6.0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1</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zengna</dc:creator>
  <dc:description>1</dc:description>
  <dc:subject>1</dc:subject>
  <cp:lastModifiedBy>隔壁家的小毛孩</cp:lastModifiedBy>
  <cp:revision>79</cp:revision>
  <dcterms:created xsi:type="dcterms:W3CDTF">2015-01-23T04:02:00Z</dcterms:created>
  <dcterms:modified xsi:type="dcterms:W3CDTF">2024-07-12T09:24:52Z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5056F46C099545A9B857C11577754A7E_12</vt:lpwstr>
  </property>
</Properties>
</file>